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7" r:id="rId2"/>
    <p:sldId id="258" r:id="rId3"/>
    <p:sldId id="259" r:id="rId4"/>
    <p:sldId id="260" r:id="rId5"/>
    <p:sldId id="283" r:id="rId6"/>
    <p:sldId id="261" r:id="rId7"/>
    <p:sldId id="262" r:id="rId8"/>
    <p:sldId id="263" r:id="rId9"/>
    <p:sldId id="264" r:id="rId10"/>
    <p:sldId id="265" r:id="rId11"/>
    <p:sldId id="266" r:id="rId12"/>
    <p:sldId id="267" r:id="rId13"/>
    <p:sldId id="284" r:id="rId14"/>
    <p:sldId id="268" r:id="rId15"/>
    <p:sldId id="28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645A1-ED69-42D7-8828-6BF951AC915C}" type="datetimeFigureOut">
              <a:rPr lang="fr-FR" smtClean="0"/>
              <a:t>11/10/2016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53A8A-A26B-4CB0-BEA9-3A1D4BC88245}" type="slidenum">
              <a:rPr lang="fr-FR" smtClean="0"/>
              <a:t>‹N°›</a:t>
            </a:fld>
            <a:endParaRPr lang="fr-FR"/>
          </a:p>
        </p:txBody>
      </p:sp>
    </p:spTree>
    <p:extLst>
      <p:ext uri="{BB962C8B-B14F-4D97-AF65-F5344CB8AC3E}">
        <p14:creationId xmlns:p14="http://schemas.microsoft.com/office/powerpoint/2010/main" val="210791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3847651" y="9430473"/>
            <a:ext cx="2949998" cy="496004"/>
          </a:xfrm>
          <a:prstGeom prst="rect">
            <a:avLst/>
          </a:prstGeom>
          <a:noFill/>
          <a:ln cap="flat">
            <a:noFill/>
          </a:ln>
        </p:spPr>
        <p:txBody>
          <a:bodyPr vert="horz" wrap="square" lIns="0" tIns="0" rIns="0" bIns="0" anchor="b" anchorCtr="0" compatLnSpc="1">
            <a:noAutofit/>
          </a:bodyPr>
          <a:lstStyle/>
          <a:p>
            <a:pPr algn="r" defTabSz="837865" hangingPunct="0">
              <a:defRPr sz="1800" b="0" i="0" u="none" strike="noStrike" kern="0" cap="none" spc="0" baseline="0">
                <a:solidFill>
                  <a:srgbClr val="000000"/>
                </a:solidFill>
                <a:uFillTx/>
              </a:defRPr>
            </a:pPr>
            <a:fld id="{3787EEBB-19D8-418C-90FC-82B51AB27430}" type="slidenum">
              <a:rPr lang="fr-FR" sz="1300">
                <a:solidFill>
                  <a:srgbClr val="000000"/>
                </a:solidFill>
                <a:latin typeface="Times New Roman" pitchFamily="18"/>
                <a:ea typeface="Arial Unicode MS" pitchFamily="2"/>
                <a:cs typeface="Tahoma" pitchFamily="2"/>
              </a:rPr>
              <a:pPr algn="r" defTabSz="837865" hangingPunct="0">
                <a:defRPr sz="1800" b="0" i="0" u="none" strike="noStrike" kern="0" cap="none" spc="0" baseline="0">
                  <a:solidFill>
                    <a:srgbClr val="000000"/>
                  </a:solidFill>
                  <a:uFillTx/>
                </a:defRPr>
              </a:pPr>
              <a:t>1</a:t>
            </a:fld>
            <a:endParaRPr lang="fr-FR" sz="1300">
              <a:solidFill>
                <a:srgbClr val="000000"/>
              </a:solidFill>
              <a:latin typeface="Times New Roman" pitchFamily="18"/>
              <a:ea typeface="Arial Unicode MS" pitchFamily="2"/>
              <a:cs typeface="Tahoma" pitchFamily="2"/>
            </a:endParaRPr>
          </a:p>
        </p:txBody>
      </p:sp>
      <p:sp>
        <p:nvSpPr>
          <p:cNvPr id="3" name="Espace réservé de l'image des diapositives 1"/>
          <p:cNvSpPr>
            <a:spLocks noGrp="1" noRot="1" noChangeAspect="1"/>
          </p:cNvSpPr>
          <p:nvPr>
            <p:ph type="sldImg"/>
          </p:nvPr>
        </p:nvSpPr>
        <p:spPr>
          <a:xfrm>
            <a:off x="90488" y="754063"/>
            <a:ext cx="6615112" cy="3722687"/>
          </a:xfrm>
          <a:solidFill>
            <a:srgbClr val="5B9BD5"/>
          </a:solidFill>
          <a:ln w="12600" cap="flat">
            <a:solidFill>
              <a:srgbClr val="41719C"/>
            </a:solidFill>
            <a:prstDash val="solid"/>
            <a:miter/>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11692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3847651" y="9430473"/>
            <a:ext cx="2949998" cy="496004"/>
          </a:xfrm>
          <a:prstGeom prst="rect">
            <a:avLst/>
          </a:prstGeom>
          <a:noFill/>
          <a:ln cap="flat">
            <a:noFill/>
          </a:ln>
        </p:spPr>
        <p:txBody>
          <a:bodyPr vert="horz" wrap="square" lIns="0" tIns="0" rIns="0" bIns="0" anchor="b" anchorCtr="0" compatLnSpc="1">
            <a:noAutofit/>
          </a:bodyPr>
          <a:lstStyle/>
          <a:p>
            <a:pPr algn="r" defTabSz="837865" hangingPunct="0">
              <a:defRPr sz="1800" b="0" i="0" u="none" strike="noStrike" kern="0" cap="none" spc="0" baseline="0">
                <a:solidFill>
                  <a:srgbClr val="000000"/>
                </a:solidFill>
                <a:uFillTx/>
              </a:defRPr>
            </a:pPr>
            <a:fld id="{DE63F1F7-5758-413C-B161-9606E179E22F}" type="slidenum">
              <a:rPr lang="fr-FR" sz="1300">
                <a:solidFill>
                  <a:srgbClr val="000000"/>
                </a:solidFill>
                <a:latin typeface="Times New Roman" pitchFamily="18"/>
                <a:ea typeface="Arial Unicode MS" pitchFamily="2"/>
                <a:cs typeface="Tahoma" pitchFamily="2"/>
              </a:rPr>
              <a:pPr algn="r" defTabSz="837865" hangingPunct="0">
                <a:defRPr sz="1800" b="0" i="0" u="none" strike="noStrike" kern="0" cap="none" spc="0" baseline="0">
                  <a:solidFill>
                    <a:srgbClr val="000000"/>
                  </a:solidFill>
                  <a:uFillTx/>
                </a:defRPr>
              </a:pPr>
              <a:t>2</a:t>
            </a:fld>
            <a:endParaRPr lang="fr-FR" sz="1300">
              <a:solidFill>
                <a:srgbClr val="000000"/>
              </a:solidFill>
              <a:latin typeface="Times New Roman" pitchFamily="18"/>
              <a:ea typeface="Arial Unicode MS" pitchFamily="2"/>
              <a:cs typeface="Tahoma" pitchFamily="2"/>
            </a:endParaRPr>
          </a:p>
        </p:txBody>
      </p:sp>
      <p:sp>
        <p:nvSpPr>
          <p:cNvPr id="3" name="Espace réservé de l'image des diapositives 1"/>
          <p:cNvSpPr>
            <a:spLocks noGrp="1" noRot="1" noChangeAspect="1"/>
          </p:cNvSpPr>
          <p:nvPr>
            <p:ph type="sldImg"/>
          </p:nvPr>
        </p:nvSpPr>
        <p:spPr>
          <a:xfrm>
            <a:off x="90488" y="754063"/>
            <a:ext cx="6616700" cy="3722687"/>
          </a:xfrm>
          <a:solidFill>
            <a:srgbClr val="5B9BD5"/>
          </a:solidFill>
          <a:ln w="12600" cap="flat">
            <a:solidFill>
              <a:srgbClr val="41719C"/>
            </a:solidFill>
            <a:prstDash val="solid"/>
            <a:miter/>
          </a:ln>
        </p:spPr>
      </p:sp>
      <p:sp>
        <p:nvSpPr>
          <p:cNvPr id="4"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73239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06958" y="2404442"/>
            <a:ext cx="7766995" cy="1646276"/>
          </a:xfrm>
        </p:spPr>
        <p:txBody>
          <a:bodyPr anchor="b"/>
          <a:lstStyle>
            <a:lvl1pPr algn="r">
              <a:defRPr sz="5400"/>
            </a:lvl1pPr>
          </a:lstStyle>
          <a:p>
            <a:pPr lvl="0"/>
            <a:r>
              <a:rPr lang="fr-FR"/>
              <a:t>Modifiez le style du titre</a:t>
            </a:r>
          </a:p>
        </p:txBody>
      </p:sp>
      <p:sp>
        <p:nvSpPr>
          <p:cNvPr id="3" name="Subtitle 2"/>
          <p:cNvSpPr txBox="1">
            <a:spLocks noGrp="1"/>
          </p:cNvSpPr>
          <p:nvPr>
            <p:ph type="subTitle" idx="1"/>
          </p:nvPr>
        </p:nvSpPr>
        <p:spPr>
          <a:xfrm>
            <a:off x="1506958" y="4050718"/>
            <a:ext cx="7766995" cy="1096923"/>
          </a:xfrm>
        </p:spPr>
        <p:txBody>
          <a:bodyPr/>
          <a:lstStyle>
            <a:lvl1pPr marL="0" indent="0" algn="r">
              <a:buNone/>
              <a:defRPr>
                <a:solidFill>
                  <a:srgbClr val="7F7F7F"/>
                </a:solidFill>
              </a:defRPr>
            </a:lvl1pPr>
          </a:lstStyle>
          <a:p>
            <a:pPr lvl="0"/>
            <a:r>
              <a:rPr lang="fr-FR"/>
              <a:t>Modifiez le style des sous-titres du masque</a:t>
            </a:r>
          </a:p>
        </p:txBody>
      </p:sp>
      <p:sp>
        <p:nvSpPr>
          <p:cNvPr id="4" name="Date Placeholder 3"/>
          <p:cNvSpPr txBox="1">
            <a:spLocks noGrp="1"/>
          </p:cNvSpPr>
          <p:nvPr>
            <p:ph type="dt" sz="half" idx="7"/>
          </p:nvPr>
        </p:nvSpPr>
        <p:spPr/>
        <p:txBody>
          <a:bodyPr/>
          <a:lstStyle>
            <a:lvl1pPr>
              <a:defRPr/>
            </a:lvl1pPr>
          </a:lstStyle>
          <a:p>
            <a:pPr lvl="0"/>
            <a:fld id="{13A826B4-83A6-4DA0-910E-A9ADDADF5D9C}" type="datetime1">
              <a:rPr lang="en-US"/>
              <a:pPr lvl="0"/>
              <a:t>10/11/2016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A3F724BA-F92A-42D9-9145-236062D9C2A0}" type="slidenum">
              <a:t>‹N°›</a:t>
            </a:fld>
            <a:endParaRPr lang="en-US"/>
          </a:p>
        </p:txBody>
      </p:sp>
      <p:sp>
        <p:nvSpPr>
          <p:cNvPr id="7" name="Espace réservé du texte 17"/>
          <p:cNvSpPr txBox="1">
            <a:spLocks noGrp="1"/>
          </p:cNvSpPr>
          <p:nvPr>
            <p:ph type="body" idx="4294967295"/>
          </p:nvPr>
        </p:nvSpPr>
        <p:spPr>
          <a:xfrm>
            <a:off x="609484" y="1604515"/>
            <a:ext cx="10972443" cy="4525923"/>
          </a:xfrm>
        </p:spPr>
        <p:txBody>
          <a:bodyPr lIns="0" tIns="0" rIns="0" bIns="0"/>
          <a:lstStyle>
            <a:lvl1pPr hangingPunct="0">
              <a:spcBef>
                <a:spcPts val="0"/>
              </a:spcBef>
              <a:spcAft>
                <a:spcPts val="1415"/>
              </a:spcAft>
              <a:defRPr sz="3200">
                <a:latin typeface="Arial" pitchFamily="18"/>
              </a:defRPr>
            </a:lvl1pPr>
          </a:lstStyle>
          <a:p>
            <a:pPr lvl="0"/>
            <a:endParaRPr lang="fr-FR"/>
          </a:p>
        </p:txBody>
      </p:sp>
    </p:spTree>
    <p:extLst>
      <p:ext uri="{BB962C8B-B14F-4D97-AF65-F5344CB8AC3E}">
        <p14:creationId xmlns:p14="http://schemas.microsoft.com/office/powerpoint/2010/main" val="324642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p>
        </p:txBody>
      </p:sp>
      <p:sp>
        <p:nvSpPr>
          <p:cNvPr id="3" name="Content Placeholder 2"/>
          <p:cNvSpPr txBox="1">
            <a:spLocks noGrp="1"/>
          </p:cNvSpPr>
          <p:nvPr>
            <p:ph type="title" idx="4294967295"/>
          </p:nvPr>
        </p:nvSpPr>
        <p:spPr>
          <a:xfrm>
            <a:off x="677158" y="2160718"/>
            <a:ext cx="8596795" cy="3880795"/>
          </a:xfrm>
        </p:spPr>
        <p:txBody>
          <a:bodyPr/>
          <a:lstStyle>
            <a:lvl1pPr marL="343082" indent="-343082">
              <a:spcBef>
                <a:spcPts val="1000"/>
              </a:spcBef>
              <a:buClr>
                <a:srgbClr val="90C226"/>
              </a:buClr>
              <a:buSzPct val="80000"/>
              <a:buFont typeface="Wingdings 3"/>
              <a:buChar char=""/>
              <a:defRPr sz="1800">
                <a:solidFill>
                  <a:srgbClr val="404040"/>
                </a:solidFill>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Date Placeholder 3"/>
          <p:cNvSpPr txBox="1">
            <a:spLocks noGrp="1"/>
          </p:cNvSpPr>
          <p:nvPr>
            <p:ph type="dt" sz="half" idx="7"/>
          </p:nvPr>
        </p:nvSpPr>
        <p:spPr/>
        <p:txBody>
          <a:bodyPr/>
          <a:lstStyle>
            <a:lvl1pPr>
              <a:defRPr/>
            </a:lvl1pPr>
          </a:lstStyle>
          <a:p>
            <a:pPr lvl="0"/>
            <a:fld id="{25ABEE65-0934-42E8-9C91-12A76476BE61}" type="datetime1">
              <a:rPr lang="en-US"/>
              <a:pPr lvl="0"/>
              <a:t>10/11/2016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fr-FR"/>
          </a:p>
        </p:txBody>
      </p:sp>
      <p:sp>
        <p:nvSpPr>
          <p:cNvPr id="6" name="Slide Number Placeholder 5"/>
          <p:cNvSpPr txBox="1">
            <a:spLocks noGrp="1"/>
          </p:cNvSpPr>
          <p:nvPr>
            <p:ph type="sldNum" sz="quarter" idx="8"/>
          </p:nvPr>
        </p:nvSpPr>
        <p:spPr/>
        <p:txBody>
          <a:bodyPr/>
          <a:lstStyle>
            <a:lvl1pPr>
              <a:defRPr/>
            </a:lvl1pPr>
          </a:lstStyle>
          <a:p>
            <a:pPr lvl="0"/>
            <a:fld id="{54145682-FB02-4F1E-A660-C58220C4F259}" type="slidenum">
              <a:t>‹N°›</a:t>
            </a:fld>
            <a:endParaRPr lang="en-US"/>
          </a:p>
        </p:txBody>
      </p:sp>
      <p:sp>
        <p:nvSpPr>
          <p:cNvPr id="7" name="Espace réservé du contenu 6"/>
          <p:cNvSpPr txBox="1">
            <a:spLocks noGrp="1"/>
          </p:cNvSpPr>
          <p:nvPr>
            <p:ph idx="1"/>
          </p:nvPr>
        </p:nvSpPr>
        <p:spPr>
          <a:xfrm>
            <a:off x="609484" y="1604515"/>
            <a:ext cx="10972443" cy="4525923"/>
          </a:xfrm>
        </p:spPr>
        <p:txBody>
          <a:bodyPr lIns="0" tIns="0" rIns="0" bIns="0"/>
          <a:lstStyle>
            <a:lvl1pPr hangingPunct="0">
              <a:spcBef>
                <a:spcPts val="0"/>
              </a:spcBef>
              <a:spcAft>
                <a:spcPts val="1415"/>
              </a:spcAft>
              <a:defRPr sz="3200">
                <a:latin typeface="Arial" pitchFamily="18"/>
              </a:defRPr>
            </a:lvl1pPr>
          </a:lstStyle>
          <a:p>
            <a:pPr lvl="0"/>
            <a:endParaRPr lang="fr-FR"/>
          </a:p>
        </p:txBody>
      </p:sp>
    </p:spTree>
    <p:extLst>
      <p:ext uri="{BB962C8B-B14F-4D97-AF65-F5344CB8AC3E}">
        <p14:creationId xmlns:p14="http://schemas.microsoft.com/office/powerpoint/2010/main" val="190157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hyperlink" Target="http://www.associations.gouv.f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ctrTitle"/>
          </p:nvPr>
        </p:nvSpPr>
        <p:spPr>
          <a:xfrm>
            <a:off x="1320155" y="2595149"/>
            <a:ext cx="7766282" cy="2705115"/>
          </a:xfrm>
          <a:blipFill>
            <a:blip r:embed="rId3"/>
            <a:stretch>
              <a:fillRect/>
            </a:stretch>
          </a:blipFill>
        </p:spPr>
        <p:txBody>
          <a:bodyPr>
            <a:normAutofit fontScale="90000"/>
          </a:bodyPr>
          <a:lstStyle/>
          <a:p>
            <a:pPr lvl="0" algn="l"/>
            <a:r>
              <a:rPr lang="fr-FR" sz="2900">
                <a:solidFill>
                  <a:srgbClr val="3F7819"/>
                </a:solidFill>
              </a:rPr>
              <a:t>Projet de co-construction d’une politique associative concertée</a:t>
            </a:r>
            <a:r>
              <a:rPr lang="fr-FR" sz="4000">
                <a:solidFill>
                  <a:srgbClr val="3F7819"/>
                </a:solidFill>
              </a:rPr>
              <a:t/>
            </a:r>
            <a:br>
              <a:rPr lang="fr-FR" sz="4000">
                <a:solidFill>
                  <a:srgbClr val="3F7819"/>
                </a:solidFill>
              </a:rPr>
            </a:br>
            <a:r>
              <a:rPr lang="fr-FR" sz="2300">
                <a:solidFill>
                  <a:srgbClr val="3F7819"/>
                </a:solidFill>
              </a:rPr>
              <a:t>en partenariat avec </a:t>
            </a:r>
            <a:br>
              <a:rPr lang="fr-FR" sz="2300">
                <a:solidFill>
                  <a:srgbClr val="3F7819"/>
                </a:solidFill>
              </a:rPr>
            </a:br>
            <a:r>
              <a:rPr lang="fr-FR" sz="2300">
                <a:solidFill>
                  <a:srgbClr val="3F7819"/>
                </a:solidFill>
              </a:rPr>
              <a:t/>
            </a:r>
            <a:br>
              <a:rPr lang="fr-FR" sz="2300">
                <a:solidFill>
                  <a:srgbClr val="3F7819"/>
                </a:solidFill>
              </a:rPr>
            </a:br>
            <a:r>
              <a:rPr lang="fr-FR" sz="2300">
                <a:solidFill>
                  <a:srgbClr val="3F7819"/>
                </a:solidFill>
              </a:rPr>
              <a:t/>
            </a:r>
            <a:br>
              <a:rPr lang="fr-FR" sz="2300">
                <a:solidFill>
                  <a:srgbClr val="3F7819"/>
                </a:solidFill>
              </a:rPr>
            </a:br>
            <a:r>
              <a:rPr lang="fr-FR" sz="2300">
                <a:solidFill>
                  <a:srgbClr val="3F7819"/>
                </a:solidFill>
              </a:rPr>
              <a:t/>
            </a:r>
            <a:br>
              <a:rPr lang="fr-FR" sz="2300">
                <a:solidFill>
                  <a:srgbClr val="3F7819"/>
                </a:solidFill>
              </a:rPr>
            </a:br>
            <a:endParaRPr lang="fr-FR" sz="2300">
              <a:solidFill>
                <a:srgbClr val="3F7819"/>
              </a:solidFill>
            </a:endParaRPr>
          </a:p>
        </p:txBody>
      </p:sp>
      <p:pic>
        <p:nvPicPr>
          <p:cNvPr id="3" name="Picture 2" descr="saint_jean"/>
          <p:cNvPicPr>
            <a:picLocks noChangeAspect="1"/>
          </p:cNvPicPr>
          <p:nvPr/>
        </p:nvPicPr>
        <p:blipFill>
          <a:blip r:embed="rId4"/>
          <a:srcRect/>
          <a:stretch>
            <a:fillRect/>
          </a:stretch>
        </p:blipFill>
        <p:spPr>
          <a:xfrm>
            <a:off x="793799" y="284040"/>
            <a:ext cx="2654283" cy="695163"/>
          </a:xfrm>
          <a:prstGeom prst="rect">
            <a:avLst/>
          </a:prstGeom>
          <a:noFill/>
          <a:ln cap="flat">
            <a:noFill/>
          </a:ln>
        </p:spPr>
      </p:pic>
    </p:spTree>
    <p:extLst>
      <p:ext uri="{BB962C8B-B14F-4D97-AF65-F5344CB8AC3E}">
        <p14:creationId xmlns:p14="http://schemas.microsoft.com/office/powerpoint/2010/main" val="76613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fr-FR" altLang="fr-FR" sz="1800" b="1">
                <a:solidFill>
                  <a:srgbClr val="002060"/>
                </a:solidFill>
              </a:rPr>
              <a:t/>
            </a:r>
            <a:br>
              <a:rPr lang="fr-FR" altLang="fr-FR" sz="1800" b="1">
                <a:solidFill>
                  <a:srgbClr val="002060"/>
                </a:solidFill>
              </a:rPr>
            </a:br>
            <a:r>
              <a:rPr lang="fr-FR" altLang="fr-FR" sz="1800" b="1">
                <a:solidFill>
                  <a:srgbClr val="002060"/>
                </a:solidFill>
              </a:rPr>
              <a:t/>
            </a:r>
            <a:br>
              <a:rPr lang="fr-FR" altLang="fr-FR" sz="1800" b="1">
                <a:solidFill>
                  <a:srgbClr val="002060"/>
                </a:solidFill>
              </a:rPr>
            </a:br>
            <a:r>
              <a:rPr lang="fr-FR" altLang="fr-FR" sz="1800" b="1">
                <a:solidFill>
                  <a:srgbClr val="002060"/>
                </a:solidFill>
              </a:rPr>
              <a:t/>
            </a:r>
            <a:br>
              <a:rPr lang="fr-FR" altLang="fr-FR" sz="1800" b="1">
                <a:solidFill>
                  <a:srgbClr val="002060"/>
                </a:solidFill>
              </a:rPr>
            </a:br>
            <a:endParaRPr lang="fr-FR" altLang="fr-FR" sz="1800" b="1">
              <a:solidFill>
                <a:srgbClr val="002060"/>
              </a:solidFill>
            </a:endParaRPr>
          </a:p>
        </p:txBody>
      </p:sp>
      <p:sp>
        <p:nvSpPr>
          <p:cNvPr id="3075" name="Espace réservé du contenu 2"/>
          <p:cNvSpPr>
            <a:spLocks noGrp="1"/>
          </p:cNvSpPr>
          <p:nvPr>
            <p:ph idx="1"/>
          </p:nvPr>
        </p:nvSpPr>
        <p:spPr>
          <a:xfrm>
            <a:off x="761219" y="1086397"/>
            <a:ext cx="8428898" cy="5388543"/>
          </a:xfrm>
        </p:spPr>
        <p:txBody>
          <a:bodyPr>
            <a:normAutofit fontScale="92500" lnSpcReduction="10000"/>
          </a:bodyPr>
          <a:lstStyle/>
          <a:p>
            <a:pPr marL="0" indent="0">
              <a:buNone/>
            </a:pPr>
            <a:endParaRPr lang="fr-FR" altLang="fr-FR" b="1" dirty="0" smtClean="0"/>
          </a:p>
          <a:p>
            <a:r>
              <a:rPr lang="fr-FR" altLang="fr-FR" sz="3200" dirty="0">
                <a:latin typeface="Arial" pitchFamily="18"/>
              </a:rPr>
              <a:t>Un contexte général à prendre en compte par les associations </a:t>
            </a:r>
          </a:p>
          <a:p>
            <a:pPr marL="0" indent="0">
              <a:buNone/>
            </a:pPr>
            <a:endParaRPr lang="fr-FR" altLang="fr-FR" b="1" dirty="0" smtClean="0"/>
          </a:p>
          <a:p>
            <a:pPr marL="971550" lvl="2" indent="-171450">
              <a:buFont typeface="Wingdings" panose="05000000000000000000" pitchFamily="2" charset="2"/>
              <a:buChar char="q"/>
              <a:defRPr/>
            </a:pPr>
            <a:r>
              <a:rPr lang="fr-FR" sz="2000" dirty="0"/>
              <a:t>Décentralisation</a:t>
            </a:r>
          </a:p>
          <a:p>
            <a:pPr marL="971550" lvl="2" indent="-171450">
              <a:buFont typeface="Wingdings" panose="05000000000000000000" pitchFamily="2" charset="2"/>
              <a:buChar char="q"/>
              <a:defRPr/>
            </a:pPr>
            <a:r>
              <a:rPr lang="fr-FR" sz="2000" dirty="0"/>
              <a:t>Déficits publics, baisse des financements </a:t>
            </a:r>
          </a:p>
          <a:p>
            <a:pPr marL="971550" lvl="2" indent="-171450">
              <a:buFont typeface="Wingdings" panose="05000000000000000000" pitchFamily="2" charset="2"/>
              <a:buChar char="q"/>
              <a:defRPr/>
            </a:pPr>
            <a:r>
              <a:rPr lang="fr-FR" sz="2000" dirty="0"/>
              <a:t>Crise(s) économique, sociale, environnementale  et politique </a:t>
            </a:r>
          </a:p>
          <a:p>
            <a:pPr marL="971550" lvl="2" indent="-171450">
              <a:buFont typeface="Wingdings" panose="05000000000000000000" pitchFamily="2" charset="2"/>
              <a:buChar char="q"/>
              <a:defRPr/>
            </a:pPr>
            <a:r>
              <a:rPr lang="fr-FR" sz="2000" dirty="0"/>
              <a:t>Réglementations fiscales et européennes</a:t>
            </a:r>
          </a:p>
          <a:p>
            <a:pPr marL="971550" lvl="2" indent="-171450">
              <a:buFont typeface="Wingdings" panose="05000000000000000000" pitchFamily="2" charset="2"/>
              <a:buChar char="q"/>
              <a:defRPr/>
            </a:pPr>
            <a:r>
              <a:rPr lang="fr-FR" sz="2000" dirty="0"/>
              <a:t>Forte professionnalisation</a:t>
            </a:r>
          </a:p>
          <a:p>
            <a:pPr marL="971550" lvl="2" indent="-171450">
              <a:buFont typeface="Wingdings" panose="05000000000000000000" pitchFamily="2" charset="2"/>
              <a:buChar char="q"/>
              <a:defRPr/>
            </a:pPr>
            <a:r>
              <a:rPr lang="fr-FR" sz="2000" dirty="0"/>
              <a:t>Un engagement bénévole qui change </a:t>
            </a:r>
          </a:p>
          <a:p>
            <a:pPr marL="971550" lvl="2" indent="-171450">
              <a:buFont typeface="Wingdings" panose="05000000000000000000" pitchFamily="2" charset="2"/>
              <a:buChar char="q"/>
              <a:defRPr/>
            </a:pPr>
            <a:r>
              <a:rPr lang="fr-FR" sz="2000" dirty="0"/>
              <a:t>Concurrence entre associations  </a:t>
            </a:r>
          </a:p>
          <a:p>
            <a:pPr marL="971550" lvl="2" indent="-171450">
              <a:buFont typeface="Wingdings" panose="05000000000000000000" pitchFamily="2" charset="2"/>
              <a:buChar char="q"/>
              <a:defRPr/>
            </a:pPr>
            <a:r>
              <a:rPr lang="fr-FR" sz="2000" dirty="0"/>
              <a:t>Changements sociétaux</a:t>
            </a:r>
          </a:p>
          <a:p>
            <a:pPr lvl="2">
              <a:defRPr/>
            </a:pPr>
            <a:r>
              <a:rPr lang="fr-FR" sz="1800" b="1" dirty="0">
                <a:cs typeface="Times New Roman"/>
              </a:rPr>
              <a:t>… </a:t>
            </a:r>
          </a:p>
          <a:p>
            <a:pPr>
              <a:buFont typeface="Wingdings" pitchFamily="2" charset="2"/>
              <a:buChar char="§"/>
              <a:defRPr/>
            </a:pPr>
            <a:endParaRPr lang="fr-FR" altLang="fr-FR" sz="1000" dirty="0"/>
          </a:p>
          <a:p>
            <a:pPr>
              <a:buFont typeface="Wingdings" pitchFamily="2" charset="2"/>
              <a:buChar char="§"/>
              <a:defRPr/>
            </a:pPr>
            <a:endParaRPr lang="fr-FR" altLang="fr-FR" sz="1200" b="1" dirty="0"/>
          </a:p>
          <a:p>
            <a:pPr>
              <a:buFont typeface="Wingdings" pitchFamily="2" charset="2"/>
              <a:buChar char="§"/>
              <a:defRPr/>
            </a:pPr>
            <a:endParaRPr lang="fr-FR" altLang="fr-FR" sz="800" b="1" dirty="0"/>
          </a:p>
        </p:txBody>
      </p:sp>
      <p:pic>
        <p:nvPicPr>
          <p:cNvPr id="410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2808"/>
            <a:ext cx="2496545" cy="9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573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fr-FR" altLang="fr-FR" sz="3200" b="1" dirty="0"/>
              <a:t>        </a:t>
            </a:r>
            <a:endParaRPr lang="fr-FR" altLang="fr-FR" sz="2400" dirty="0">
              <a:latin typeface="+mn-lt"/>
            </a:endParaRPr>
          </a:p>
        </p:txBody>
      </p:sp>
      <p:sp>
        <p:nvSpPr>
          <p:cNvPr id="3" name="Espace réservé du contenu 2"/>
          <p:cNvSpPr>
            <a:spLocks noGrp="1"/>
          </p:cNvSpPr>
          <p:nvPr>
            <p:ph idx="1"/>
          </p:nvPr>
        </p:nvSpPr>
        <p:spPr>
          <a:xfrm>
            <a:off x="807308" y="1889125"/>
            <a:ext cx="8732108" cy="3997869"/>
          </a:xfrm>
        </p:spPr>
        <p:txBody>
          <a:bodyPr>
            <a:noAutofit/>
          </a:bodyPr>
          <a:lstStyle/>
          <a:p>
            <a:pPr marL="971550" lvl="2" indent="-171450">
              <a:buFont typeface="Wingdings" panose="05000000000000000000" pitchFamily="2" charset="2"/>
              <a:buChar char="q"/>
              <a:defRPr/>
            </a:pPr>
            <a:r>
              <a:rPr lang="fr-FR" sz="2000" dirty="0"/>
              <a:t>La charte d’engagements réciproques (février 2014 ) </a:t>
            </a:r>
          </a:p>
          <a:p>
            <a:pPr marL="971550" lvl="2" indent="-171450">
              <a:buFont typeface="Wingdings" panose="05000000000000000000" pitchFamily="2" charset="2"/>
              <a:buChar char="q"/>
              <a:defRPr/>
            </a:pPr>
            <a:r>
              <a:rPr lang="fr-FR" sz="2000" dirty="0"/>
              <a:t>L’engagement associatif grande cause nationale 2014 </a:t>
            </a:r>
          </a:p>
          <a:p>
            <a:pPr marL="971550" lvl="2" indent="-171450">
              <a:buFont typeface="Wingdings" panose="05000000000000000000" pitchFamily="2" charset="2"/>
              <a:buChar char="q"/>
              <a:defRPr/>
            </a:pPr>
            <a:r>
              <a:rPr lang="fr-FR" sz="2000" dirty="0"/>
              <a:t>La loi ESS votée le 31 juillet 2014 avec des dispositions spécifiques pour les associations</a:t>
            </a:r>
          </a:p>
          <a:p>
            <a:pPr marL="971550" lvl="2" indent="-171450">
              <a:buFont typeface="Wingdings" panose="05000000000000000000" pitchFamily="2" charset="2"/>
              <a:buChar char="q"/>
              <a:defRPr/>
            </a:pPr>
            <a:r>
              <a:rPr lang="fr-FR" sz="2000" dirty="0"/>
              <a:t>La loi NOTRE sur la réforme territoriale</a:t>
            </a:r>
          </a:p>
          <a:p>
            <a:pPr marL="971550" lvl="2" indent="-171450">
              <a:buFont typeface="Wingdings" panose="05000000000000000000" pitchFamily="2" charset="2"/>
              <a:buChar char="q"/>
              <a:defRPr/>
            </a:pPr>
            <a:r>
              <a:rPr lang="fr-FR" sz="2000" dirty="0"/>
              <a:t>Compte Personnel Activités </a:t>
            </a:r>
          </a:p>
          <a:p>
            <a:pPr marL="971550" lvl="2" indent="-171450">
              <a:buFont typeface="Wingdings" panose="05000000000000000000" pitchFamily="2" charset="2"/>
              <a:buChar char="q"/>
              <a:defRPr/>
            </a:pPr>
            <a:r>
              <a:rPr lang="fr-FR" sz="2000" dirty="0"/>
              <a:t>Congés engagement </a:t>
            </a:r>
          </a:p>
          <a:p>
            <a:pPr marL="971550" lvl="2" indent="-171450">
              <a:buFont typeface="Wingdings" panose="05000000000000000000" pitchFamily="2" charset="2"/>
              <a:buChar char="q"/>
              <a:defRPr/>
            </a:pPr>
            <a:r>
              <a:rPr lang="fr-FR" sz="2000" dirty="0"/>
              <a:t>Et….</a:t>
            </a:r>
          </a:p>
          <a:p>
            <a:pPr marL="0" indent="0">
              <a:buNone/>
              <a:defRPr/>
            </a:pPr>
            <a:endParaRPr lang="fr-FR" sz="2400" dirty="0">
              <a:latin typeface="+mj-lt"/>
            </a:endParaRPr>
          </a:p>
          <a:p>
            <a:pPr marL="0" indent="0">
              <a:buNone/>
              <a:defRPr/>
            </a:pPr>
            <a:r>
              <a:rPr lang="fr-FR" sz="2000" dirty="0"/>
              <a:t>Des opportunités à faire vivre collectivement sur les territoires par </a:t>
            </a:r>
            <a:endParaRPr lang="fr-FR" sz="2000" dirty="0" smtClean="0"/>
          </a:p>
          <a:p>
            <a:pPr marL="0" indent="0">
              <a:buNone/>
              <a:defRPr/>
            </a:pPr>
            <a:r>
              <a:rPr lang="fr-FR" sz="2000" dirty="0" smtClean="0"/>
              <a:t>les </a:t>
            </a:r>
            <a:r>
              <a:rPr lang="fr-FR" sz="2000" dirty="0"/>
              <a:t>acteurs associatifs .........</a:t>
            </a: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33" y="297658"/>
            <a:ext cx="2318204"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1"/>
          <p:cNvSpPr>
            <a:spLocks noChangeArrowheads="1"/>
          </p:cNvSpPr>
          <p:nvPr/>
        </p:nvSpPr>
        <p:spPr bwMode="auto">
          <a:xfrm>
            <a:off x="1987661" y="609603"/>
            <a:ext cx="7704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Verdana" panose="020B0604030504040204" pitchFamily="34" charset="0"/>
              </a:defRPr>
            </a:lvl1pPr>
            <a:lvl2pPr marL="742950" indent="-285750" eaLnBrk="0" hangingPunct="0">
              <a:spcBef>
                <a:spcPct val="20000"/>
              </a:spcBef>
              <a:buChar char="–"/>
              <a:defRPr sz="2000">
                <a:solidFill>
                  <a:schemeClr val="tx1"/>
                </a:solidFill>
                <a:latin typeface="Verdana" panose="020B0604030504040204" pitchFamily="34" charset="0"/>
              </a:defRPr>
            </a:lvl2pPr>
            <a:lvl3pPr marL="1143000" indent="-228600" eaLnBrk="0" hangingPunct="0">
              <a:spcBef>
                <a:spcPct val="20000"/>
              </a:spcBef>
              <a:buChar char="•"/>
              <a:defRPr>
                <a:solidFill>
                  <a:schemeClr val="tx1"/>
                </a:solidFill>
                <a:latin typeface="Verdana" panose="020B0604030504040204" pitchFamily="34" charset="0"/>
              </a:defRPr>
            </a:lvl3pPr>
            <a:lvl4pPr marL="1600200" indent="-228600" eaLnBrk="0" hangingPunct="0">
              <a:spcBef>
                <a:spcPct val="20000"/>
              </a:spcBef>
              <a:buChar char="–"/>
              <a:defRPr sz="1600">
                <a:solidFill>
                  <a:schemeClr val="tx1"/>
                </a:solidFill>
                <a:latin typeface="Verdana" panose="020B0604030504040204" pitchFamily="34" charset="0"/>
              </a:defRPr>
            </a:lvl4pPr>
            <a:lvl5pPr marL="2057400" indent="-228600" eaLnBrk="0" hangingPunct="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lgn="ctr" eaLnBrk="1" hangingPunct="1">
              <a:spcBef>
                <a:spcPct val="0"/>
              </a:spcBef>
              <a:buFontTx/>
              <a:buNone/>
            </a:pPr>
            <a:r>
              <a:rPr lang="fr-FR" altLang="fr-FR" sz="3200" dirty="0">
                <a:solidFill>
                  <a:srgbClr val="404040"/>
                </a:solidFill>
                <a:latin typeface="Arial" pitchFamily="18"/>
              </a:rPr>
              <a:t>Un environnement qui bouge</a:t>
            </a:r>
          </a:p>
          <a:p>
            <a:pPr algn="ctr" eaLnBrk="1" hangingPunct="1">
              <a:spcBef>
                <a:spcPct val="0"/>
              </a:spcBef>
              <a:buFontTx/>
              <a:buNone/>
            </a:pPr>
            <a:r>
              <a:rPr lang="fr-FR" altLang="fr-FR" sz="3200" dirty="0">
                <a:solidFill>
                  <a:srgbClr val="404040"/>
                </a:solidFill>
                <a:latin typeface="Arial" pitchFamily="18"/>
              </a:rPr>
              <a:t>De nouveaux cadres pour agir ensemble</a:t>
            </a:r>
          </a:p>
        </p:txBody>
      </p:sp>
    </p:spTree>
    <p:extLst>
      <p:ext uri="{BB962C8B-B14F-4D97-AF65-F5344CB8AC3E}">
        <p14:creationId xmlns:p14="http://schemas.microsoft.com/office/powerpoint/2010/main" val="3802257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auto">
          <a:xfrm>
            <a:off x="774137" y="229369"/>
            <a:ext cx="8413405" cy="9099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r>
              <a:rPr lang="fr-FR" altLang="fr-FR" sz="3200" dirty="0">
                <a:solidFill>
                  <a:srgbClr val="404040"/>
                </a:solidFill>
                <a:latin typeface="Arial" pitchFamily="18"/>
              </a:rPr>
              <a:t>Principaux apports de la loi ESS pour les associations </a:t>
            </a:r>
          </a:p>
        </p:txBody>
      </p:sp>
      <p:sp>
        <p:nvSpPr>
          <p:cNvPr id="3" name="Espace réservé du contenu 2"/>
          <p:cNvSpPr>
            <a:spLocks noGrp="1"/>
          </p:cNvSpPr>
          <p:nvPr>
            <p:ph idx="1"/>
          </p:nvPr>
        </p:nvSpPr>
        <p:spPr>
          <a:xfrm>
            <a:off x="1044485" y="1374844"/>
            <a:ext cx="8447858" cy="4693064"/>
          </a:xfrm>
        </p:spPr>
        <p:txBody>
          <a:bodyPr>
            <a:normAutofit/>
          </a:bodyPr>
          <a:lstStyle/>
          <a:p>
            <a:pPr algn="just">
              <a:lnSpc>
                <a:spcPct val="80000"/>
              </a:lnSpc>
              <a:spcBef>
                <a:spcPts val="338"/>
              </a:spcBef>
              <a:buClr>
                <a:srgbClr val="00B0F0"/>
              </a:buClr>
              <a:buFont typeface="Wingdings" charset="2"/>
              <a:buChar char=""/>
              <a:defRPr/>
            </a:pPr>
            <a:endParaRPr lang="fr-FR" altLang="fr-FR" b="1" dirty="0" smtClean="0">
              <a:solidFill>
                <a:srgbClr val="00B0F0"/>
              </a:solidFill>
              <a:latin typeface="Arial" panose="020B0604020202020204" pitchFamily="34" charset="0"/>
              <a:cs typeface="Arial" panose="020B0604020202020204" pitchFamily="34" charset="0"/>
            </a:endParaRPr>
          </a:p>
          <a:p>
            <a:pPr algn="just">
              <a:lnSpc>
                <a:spcPct val="80000"/>
              </a:lnSpc>
              <a:spcBef>
                <a:spcPts val="338"/>
              </a:spcBef>
              <a:buClr>
                <a:srgbClr val="92D050"/>
              </a:buClr>
              <a:buFont typeface="Wingdings" charset="2"/>
              <a:buChar char=""/>
              <a:defRPr/>
            </a:pPr>
            <a:r>
              <a:rPr lang="fr-FR" altLang="fr-FR" sz="2400" b="1" dirty="0"/>
              <a:t>Cette loi a une dimension de reconnaissance et a une vertu pédagogique indéniable : </a:t>
            </a:r>
            <a:endParaRPr lang="fr-FR" altLang="fr-FR" sz="2400" b="1" dirty="0" smtClean="0"/>
          </a:p>
          <a:p>
            <a:pPr marL="0" indent="0" algn="just">
              <a:lnSpc>
                <a:spcPct val="80000"/>
              </a:lnSpc>
              <a:spcBef>
                <a:spcPts val="338"/>
              </a:spcBef>
              <a:buClr>
                <a:srgbClr val="92D050"/>
              </a:buClr>
              <a:buNone/>
              <a:defRPr/>
            </a:pPr>
            <a:r>
              <a:rPr lang="fr-FR" altLang="fr-FR" sz="2400" dirty="0" smtClean="0"/>
              <a:t>Cette </a:t>
            </a:r>
            <a:r>
              <a:rPr lang="fr-FR" altLang="fr-FR" sz="2400" dirty="0"/>
              <a:t>loi reconnait l’activité socio-économique des structures de l’ESS donc des associations qui assument des activités de production, de distribution et d’échanges de biens et de services dans tous les domaines de l’activité humaine. Elle a le mérite de ne pas  cantonner ces dernières dans un rôle caritatif à la marge ou de régulation du système économique et social. </a:t>
            </a:r>
          </a:p>
          <a:p>
            <a:pPr algn="just">
              <a:lnSpc>
                <a:spcPct val="80000"/>
              </a:lnSpc>
              <a:spcBef>
                <a:spcPts val="338"/>
              </a:spcBef>
              <a:buClr>
                <a:srgbClr val="92D050"/>
              </a:buClr>
              <a:buFont typeface="Wingdings" charset="2"/>
              <a:buChar char=""/>
              <a:defRPr/>
            </a:pPr>
            <a:endParaRPr lang="fr-FR" altLang="fr-FR" sz="2400" dirty="0"/>
          </a:p>
          <a:p>
            <a:pPr algn="just">
              <a:lnSpc>
                <a:spcPct val="80000"/>
              </a:lnSpc>
              <a:spcBef>
                <a:spcPts val="338"/>
              </a:spcBef>
              <a:buClr>
                <a:srgbClr val="92D050"/>
              </a:buClr>
              <a:buFont typeface="Wingdings" charset="2"/>
              <a:buChar char=""/>
              <a:defRPr/>
            </a:pPr>
            <a:r>
              <a:rPr lang="fr-FR" altLang="fr-FR" sz="2400" b="1" dirty="0"/>
              <a:t>Une disposition de la loi réaffirme la pertinence des démarches de co-construction entre les collectivités territoriales et les acteurs de l’ESS</a:t>
            </a:r>
          </a:p>
          <a:p>
            <a:pPr algn="just">
              <a:lnSpc>
                <a:spcPct val="80000"/>
              </a:lnSpc>
              <a:spcBef>
                <a:spcPts val="338"/>
              </a:spcBef>
              <a:buClr>
                <a:srgbClr val="92D050"/>
              </a:buClr>
              <a:buFont typeface="Wingdings" charset="2"/>
              <a:buChar char=""/>
              <a:defRPr/>
            </a:pPr>
            <a:endParaRPr lang="fr-FR" altLang="fr-FR" sz="1600" dirty="0"/>
          </a:p>
          <a:p>
            <a:pPr algn="just">
              <a:defRPr/>
            </a:pPr>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7" y="5637919"/>
            <a:ext cx="1402080" cy="87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61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044485" y="1139325"/>
            <a:ext cx="8447858" cy="5583691"/>
          </a:xfrm>
        </p:spPr>
        <p:txBody>
          <a:bodyPr>
            <a:normAutofit/>
          </a:bodyPr>
          <a:lstStyle/>
          <a:p>
            <a:pPr algn="just">
              <a:lnSpc>
                <a:spcPct val="80000"/>
              </a:lnSpc>
              <a:spcBef>
                <a:spcPts val="338"/>
              </a:spcBef>
              <a:buClr>
                <a:srgbClr val="92D050"/>
              </a:buClr>
              <a:buFont typeface="Wingdings" charset="2"/>
              <a:buChar char=""/>
              <a:defRPr/>
            </a:pPr>
            <a:endParaRPr lang="fr-FR" altLang="fr-FR" sz="1600" dirty="0"/>
          </a:p>
          <a:p>
            <a:pPr algn="just">
              <a:lnSpc>
                <a:spcPct val="80000"/>
              </a:lnSpc>
              <a:spcBef>
                <a:spcPts val="338"/>
              </a:spcBef>
              <a:buClr>
                <a:srgbClr val="92D050"/>
              </a:buClr>
              <a:buFont typeface="Wingdings" charset="2"/>
              <a:buChar char=""/>
              <a:defRPr/>
            </a:pPr>
            <a:r>
              <a:rPr lang="fr-FR" altLang="fr-FR" sz="2000" b="1" dirty="0"/>
              <a:t>Les dispositions visant à faciliter l’engagement associatif </a:t>
            </a:r>
            <a:r>
              <a:rPr lang="fr-FR" altLang="fr-FR" sz="2000" dirty="0"/>
              <a:t>:</a:t>
            </a:r>
          </a:p>
          <a:p>
            <a:pPr lvl="2" algn="just">
              <a:lnSpc>
                <a:spcPct val="90000"/>
              </a:lnSpc>
              <a:spcBef>
                <a:spcPts val="363"/>
              </a:spcBef>
              <a:buClr>
                <a:srgbClr val="92D050"/>
              </a:buClr>
              <a:buFont typeface="Wingdings" charset="2"/>
              <a:buChar char=""/>
              <a:defRPr/>
            </a:pPr>
            <a:r>
              <a:rPr lang="fr-FR" altLang="fr-FR" sz="2000" dirty="0"/>
              <a:t>Evaluation des dispositifs de congés engagement </a:t>
            </a:r>
          </a:p>
          <a:p>
            <a:pPr lvl="2" algn="just">
              <a:lnSpc>
                <a:spcPct val="90000"/>
              </a:lnSpc>
              <a:spcBef>
                <a:spcPts val="363"/>
              </a:spcBef>
              <a:buClr>
                <a:srgbClr val="92D050"/>
              </a:buClr>
              <a:buFont typeface="Wingdings" charset="2"/>
              <a:buChar char=""/>
              <a:defRPr/>
            </a:pPr>
            <a:r>
              <a:rPr lang="fr-FR" altLang="fr-FR" sz="2000" dirty="0"/>
              <a:t>Reconnaissance des compétences des bénévoles </a:t>
            </a:r>
          </a:p>
          <a:p>
            <a:pPr lvl="2" algn="just">
              <a:lnSpc>
                <a:spcPct val="90000"/>
              </a:lnSpc>
              <a:spcBef>
                <a:spcPts val="363"/>
              </a:spcBef>
              <a:buClr>
                <a:srgbClr val="92D050"/>
              </a:buClr>
              <a:buFont typeface="Wingdings" charset="2"/>
              <a:buChar char=""/>
              <a:defRPr/>
            </a:pPr>
            <a:r>
              <a:rPr lang="fr-FR" altLang="fr-FR" sz="2000" dirty="0"/>
              <a:t>Engagement des jeunes dans les associations </a:t>
            </a:r>
          </a:p>
          <a:p>
            <a:pPr lvl="2" algn="just">
              <a:lnSpc>
                <a:spcPct val="90000"/>
              </a:lnSpc>
              <a:spcBef>
                <a:spcPts val="363"/>
              </a:spcBef>
              <a:buClr>
                <a:srgbClr val="92D050"/>
              </a:buClr>
              <a:buFont typeface="Wingdings" charset="2"/>
              <a:buChar char=""/>
              <a:defRPr/>
            </a:pPr>
            <a:r>
              <a:rPr lang="fr-FR" altLang="fr-FR" sz="2000" dirty="0"/>
              <a:t>Formation des dirigeants </a:t>
            </a:r>
          </a:p>
          <a:p>
            <a:pPr lvl="2" algn="just">
              <a:lnSpc>
                <a:spcPct val="90000"/>
              </a:lnSpc>
              <a:spcBef>
                <a:spcPts val="400"/>
              </a:spcBef>
              <a:buClr>
                <a:srgbClr val="92D050"/>
              </a:buClr>
              <a:buFont typeface="Wingdings" charset="2"/>
              <a:buChar char=""/>
              <a:defRPr/>
            </a:pPr>
            <a:r>
              <a:rPr lang="fr-FR" altLang="fr-FR" sz="2000" dirty="0"/>
              <a:t>Volontariat </a:t>
            </a:r>
            <a:endParaRPr lang="fr-FR" altLang="fr-FR" sz="2000" dirty="0" smtClean="0"/>
          </a:p>
          <a:p>
            <a:pPr marL="914400" lvl="2" indent="0" algn="just">
              <a:lnSpc>
                <a:spcPct val="90000"/>
              </a:lnSpc>
              <a:spcBef>
                <a:spcPts val="400"/>
              </a:spcBef>
              <a:buClr>
                <a:srgbClr val="0070C0"/>
              </a:buClr>
              <a:buNone/>
              <a:defRPr/>
            </a:pPr>
            <a:endParaRPr lang="fr-FR" altLang="fr-FR" sz="1600" dirty="0"/>
          </a:p>
          <a:p>
            <a:pPr algn="just">
              <a:lnSpc>
                <a:spcPct val="90000"/>
              </a:lnSpc>
              <a:spcBef>
                <a:spcPts val="363"/>
              </a:spcBef>
              <a:buClr>
                <a:schemeClr val="accent1"/>
              </a:buClr>
              <a:buFont typeface="Wingdings" panose="05000000000000000000" pitchFamily="2" charset="2"/>
              <a:buChar char="Ø"/>
              <a:defRPr/>
            </a:pPr>
            <a:r>
              <a:rPr lang="fr-FR" altLang="fr-FR" sz="2000" b="1" dirty="0"/>
              <a:t>Certaines mesures visent à développer les modes de financement des associations qui subissent une diminution des subventions depuis quelques années : </a:t>
            </a:r>
          </a:p>
          <a:p>
            <a:pPr marL="1208087" lvl="3" indent="-171450" algn="just">
              <a:lnSpc>
                <a:spcPct val="90000"/>
              </a:lnSpc>
              <a:spcBef>
                <a:spcPts val="363"/>
              </a:spcBef>
              <a:buClr>
                <a:schemeClr val="accent1"/>
              </a:buClr>
              <a:buFont typeface="Wingdings" panose="05000000000000000000" pitchFamily="2" charset="2"/>
              <a:buChar char="Ø"/>
              <a:defRPr/>
            </a:pPr>
            <a:r>
              <a:rPr lang="fr-FR" altLang="fr-FR" sz="1600" dirty="0" smtClean="0"/>
              <a:t>  </a:t>
            </a:r>
            <a:r>
              <a:rPr lang="fr-FR" altLang="fr-FR" sz="2000" dirty="0"/>
              <a:t>Une possibilité de créer des fonds mixtes publics privés</a:t>
            </a:r>
          </a:p>
          <a:p>
            <a:pPr marL="1208087" lvl="3" indent="-171450" algn="just">
              <a:lnSpc>
                <a:spcPct val="90000"/>
              </a:lnSpc>
              <a:spcBef>
                <a:spcPts val="363"/>
              </a:spcBef>
              <a:buClr>
                <a:schemeClr val="accent1"/>
              </a:buClr>
              <a:buFont typeface="Wingdings" panose="05000000000000000000" pitchFamily="2" charset="2"/>
              <a:buChar char="Ø"/>
              <a:defRPr/>
            </a:pPr>
            <a:r>
              <a:rPr lang="fr-FR" altLang="fr-FR" sz="2000" dirty="0"/>
              <a:t>  Des titres associatifs rendus plus attractifs</a:t>
            </a:r>
          </a:p>
          <a:p>
            <a:pPr marL="1260475" lvl="3" indent="-171450" algn="just">
              <a:lnSpc>
                <a:spcPct val="90000"/>
              </a:lnSpc>
              <a:spcBef>
                <a:spcPts val="363"/>
              </a:spcBef>
              <a:buClr>
                <a:schemeClr val="accent1"/>
              </a:buClr>
              <a:buFont typeface="Wingdings" panose="05000000000000000000" pitchFamily="2" charset="2"/>
              <a:buChar char="Ø"/>
              <a:defRPr/>
            </a:pPr>
            <a:r>
              <a:rPr lang="fr-FR" altLang="fr-FR" sz="2000" dirty="0"/>
              <a:t>Une possibilité élargie de recevoir des libéralités et des dons</a:t>
            </a:r>
          </a:p>
          <a:p>
            <a:pPr marL="1260475" lvl="3" indent="-171450" algn="just">
              <a:lnSpc>
                <a:spcPct val="90000"/>
              </a:lnSpc>
              <a:spcBef>
                <a:spcPts val="363"/>
              </a:spcBef>
              <a:buClr>
                <a:schemeClr val="accent1"/>
              </a:buClr>
              <a:buFont typeface="Wingdings" panose="05000000000000000000" pitchFamily="2" charset="2"/>
              <a:buChar char="Ø"/>
              <a:defRPr/>
            </a:pPr>
            <a:r>
              <a:rPr lang="fr-FR" altLang="fr-FR" sz="2000" dirty="0"/>
              <a:t>Un droit de possession et d’administration d’immeubles </a:t>
            </a:r>
          </a:p>
          <a:p>
            <a:pPr marL="1260475" lvl="3" indent="-171450" algn="just">
              <a:lnSpc>
                <a:spcPct val="90000"/>
              </a:lnSpc>
              <a:spcBef>
                <a:spcPts val="363"/>
              </a:spcBef>
              <a:buClr>
                <a:schemeClr val="accent1"/>
              </a:buClr>
              <a:buFont typeface="Wingdings" panose="05000000000000000000" pitchFamily="2" charset="2"/>
              <a:buChar char="Ø"/>
              <a:defRPr/>
            </a:pPr>
            <a:r>
              <a:rPr lang="fr-FR" altLang="fr-FR" sz="2000" dirty="0"/>
              <a:t>Fonds de garantie des apports en fonds associatifs</a:t>
            </a:r>
          </a:p>
          <a:p>
            <a:pPr algn="just">
              <a:defRPr/>
            </a:pPr>
            <a:endParaRPr lang="fr-FR" dirty="0"/>
          </a:p>
        </p:txBody>
      </p:sp>
    </p:spTree>
    <p:extLst>
      <p:ext uri="{BB962C8B-B14F-4D97-AF65-F5344CB8AC3E}">
        <p14:creationId xmlns:p14="http://schemas.microsoft.com/office/powerpoint/2010/main" val="87487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2" y="609603"/>
            <a:ext cx="8596667" cy="660395"/>
          </a:xfrm>
        </p:spPr>
        <p:txBody>
          <a:bodyPr>
            <a:normAutofit fontScale="90000"/>
          </a:bodyPr>
          <a:lstStyle/>
          <a:p>
            <a:pPr algn="ctr">
              <a:defRPr/>
            </a:pPr>
            <a:r>
              <a:rPr lang="fr-FR" altLang="fr-FR" sz="3200" dirty="0">
                <a:solidFill>
                  <a:srgbClr val="404040"/>
                </a:solidFill>
                <a:latin typeface="Arial" pitchFamily="18"/>
              </a:rPr>
              <a:t>D’autres apports de la loi ESS  pour les associations </a:t>
            </a:r>
            <a:endParaRPr lang="fr-FR" sz="3200" dirty="0">
              <a:solidFill>
                <a:srgbClr val="404040"/>
              </a:solidFill>
              <a:latin typeface="Arial" pitchFamily="18"/>
            </a:endParaRPr>
          </a:p>
        </p:txBody>
      </p:sp>
      <p:sp>
        <p:nvSpPr>
          <p:cNvPr id="3" name="Espace réservé du contenu 2"/>
          <p:cNvSpPr>
            <a:spLocks noGrp="1"/>
          </p:cNvSpPr>
          <p:nvPr>
            <p:ph idx="1"/>
          </p:nvPr>
        </p:nvSpPr>
        <p:spPr>
          <a:xfrm>
            <a:off x="600485" y="1894702"/>
            <a:ext cx="8134212" cy="4323581"/>
          </a:xfrm>
        </p:spPr>
        <p:txBody>
          <a:bodyPr>
            <a:normAutofit/>
          </a:bodyPr>
          <a:lstStyle/>
          <a:p>
            <a:pPr marL="0" indent="0" algn="just">
              <a:lnSpc>
                <a:spcPct val="80000"/>
              </a:lnSpc>
              <a:spcBef>
                <a:spcPts val="338"/>
              </a:spcBef>
              <a:buFont typeface="Wingdings" charset="2"/>
              <a:buChar char=""/>
              <a:defRPr/>
            </a:pPr>
            <a:r>
              <a:rPr lang="fr-FR" altLang="fr-FR" sz="2000" b="1" dirty="0"/>
              <a:t>La loi offre un cadre juridique et institutionnel susceptible d’avoir des effets directs salutaires pour les associations : </a:t>
            </a:r>
          </a:p>
          <a:p>
            <a:pPr marL="0" indent="0" algn="just">
              <a:lnSpc>
                <a:spcPct val="80000"/>
              </a:lnSpc>
              <a:spcBef>
                <a:spcPts val="338"/>
              </a:spcBef>
              <a:buFont typeface="Wingdings" charset="2"/>
              <a:buChar char=""/>
              <a:defRPr/>
            </a:pPr>
            <a:endParaRPr lang="fr-FR" altLang="fr-FR" sz="1500" dirty="0"/>
          </a:p>
          <a:p>
            <a:pPr marL="457200" lvl="1" indent="0" algn="just">
              <a:lnSpc>
                <a:spcPct val="80000"/>
              </a:lnSpc>
              <a:spcBef>
                <a:spcPts val="288"/>
              </a:spcBef>
              <a:buFont typeface="Courier New" pitchFamily="49" charset="0"/>
              <a:buChar char="o"/>
              <a:defRPr/>
            </a:pPr>
            <a:r>
              <a:rPr lang="fr-FR" altLang="fr-FR" sz="1800" dirty="0"/>
              <a:t>La loi donne un cadre législatif à la subvention:  à l’heure où les stratégies absurdes de recours généralisé aux marchés publics au nom de la sécurité juridique ou de la transparence assèchent les initiatives associatives !</a:t>
            </a:r>
          </a:p>
          <a:p>
            <a:pPr marL="457200" lvl="1" indent="0" algn="just">
              <a:lnSpc>
                <a:spcPct val="80000"/>
              </a:lnSpc>
              <a:spcBef>
                <a:spcPts val="288"/>
              </a:spcBef>
              <a:buFont typeface="Courier New" pitchFamily="49" charset="0"/>
              <a:buChar char="o"/>
              <a:defRPr/>
            </a:pPr>
            <a:endParaRPr lang="fr-FR" altLang="fr-FR" sz="1800" dirty="0" smtClean="0"/>
          </a:p>
          <a:p>
            <a:pPr marL="457200" lvl="1" indent="0" algn="just">
              <a:lnSpc>
                <a:spcPct val="80000"/>
              </a:lnSpc>
              <a:spcBef>
                <a:spcPts val="288"/>
              </a:spcBef>
              <a:buFont typeface="Courier New" pitchFamily="49" charset="0"/>
              <a:buChar char="o"/>
              <a:defRPr/>
            </a:pPr>
            <a:endParaRPr lang="fr-FR" altLang="fr-FR" sz="1800" dirty="0"/>
          </a:p>
          <a:p>
            <a:pPr marL="457200" lvl="1" indent="0" algn="just">
              <a:lnSpc>
                <a:spcPct val="80000"/>
              </a:lnSpc>
              <a:spcBef>
                <a:spcPts val="288"/>
              </a:spcBef>
              <a:buFont typeface="Courier New" pitchFamily="49" charset="0"/>
              <a:buChar char="o"/>
              <a:defRPr/>
            </a:pPr>
            <a:r>
              <a:rPr lang="fr-FR" altLang="fr-FR" sz="1800" dirty="0"/>
              <a:t>Elle comporte des mesures concrètes de nature à faciliter le développement d’activités commerciales par les associations </a:t>
            </a:r>
          </a:p>
          <a:p>
            <a:pPr marL="457200" lvl="1" indent="0" algn="just">
              <a:lnSpc>
                <a:spcPct val="80000"/>
              </a:lnSpc>
              <a:spcBef>
                <a:spcPts val="288"/>
              </a:spcBef>
              <a:buFont typeface="Courier New" pitchFamily="49" charset="0"/>
              <a:buChar char="o"/>
              <a:defRPr/>
            </a:pPr>
            <a:endParaRPr lang="fr-FR" altLang="fr-FR" sz="1800" dirty="0" smtClean="0"/>
          </a:p>
          <a:p>
            <a:pPr marL="457200" lvl="1" indent="0" algn="just">
              <a:lnSpc>
                <a:spcPct val="80000"/>
              </a:lnSpc>
              <a:spcBef>
                <a:spcPts val="288"/>
              </a:spcBef>
              <a:buFont typeface="Courier New" pitchFamily="49" charset="0"/>
              <a:buChar char="o"/>
              <a:defRPr/>
            </a:pPr>
            <a:endParaRPr lang="fr-FR" altLang="fr-FR" sz="1800" dirty="0"/>
          </a:p>
          <a:p>
            <a:pPr marL="457200" lvl="1" indent="0" algn="just">
              <a:lnSpc>
                <a:spcPct val="80000"/>
              </a:lnSpc>
              <a:spcBef>
                <a:spcPts val="288"/>
              </a:spcBef>
              <a:buFont typeface="Courier New" pitchFamily="49" charset="0"/>
              <a:buChar char="o"/>
              <a:defRPr/>
            </a:pPr>
            <a:r>
              <a:rPr lang="fr-FR" altLang="fr-FR" sz="1800" dirty="0"/>
              <a:t>Elle sécurise les régimes de fusions entre associations. </a:t>
            </a:r>
          </a:p>
          <a:p>
            <a:pPr marL="457200" lvl="1" indent="0" algn="just">
              <a:lnSpc>
                <a:spcPct val="80000"/>
              </a:lnSpc>
              <a:spcBef>
                <a:spcPts val="288"/>
              </a:spcBef>
              <a:buNone/>
              <a:defRPr/>
            </a:pPr>
            <a:endParaRPr lang="fr-FR" altLang="fr-FR" sz="1500" dirty="0"/>
          </a:p>
          <a:p>
            <a:pPr marL="914400" lvl="2" indent="0">
              <a:spcBef>
                <a:spcPct val="0"/>
              </a:spcBef>
              <a:spcAft>
                <a:spcPts val="1425"/>
              </a:spcAft>
              <a:buNone/>
              <a:defRPr/>
            </a:pPr>
            <a:r>
              <a:rPr lang="fr-FR" altLang="fr-FR" sz="1200" b="1" dirty="0">
                <a:solidFill>
                  <a:srgbClr val="0070C0"/>
                </a:solidFill>
                <a:latin typeface="Arial" panose="020B0604020202020204" pitchFamily="34" charset="0"/>
                <a:ea typeface="+mn-ea"/>
                <a:cs typeface="Arial" panose="020B0604020202020204" pitchFamily="34" charset="0"/>
              </a:rPr>
              <a:t/>
            </a:r>
            <a:br>
              <a:rPr lang="fr-FR" altLang="fr-FR" sz="1200" b="1" dirty="0">
                <a:solidFill>
                  <a:srgbClr val="0070C0"/>
                </a:solidFill>
                <a:latin typeface="Arial" panose="020B0604020202020204" pitchFamily="34" charset="0"/>
                <a:ea typeface="+mn-ea"/>
                <a:cs typeface="Arial" panose="020B0604020202020204" pitchFamily="34" charset="0"/>
              </a:rPr>
            </a:br>
            <a:endParaRPr lang="fr-FR" altLang="fr-FR" sz="1200" dirty="0">
              <a:solidFill>
                <a:prstClr val="black"/>
              </a:solidFill>
              <a:latin typeface="Arial" panose="020B0604020202020204" pitchFamily="34" charset="0"/>
              <a:ea typeface="+mn-ea"/>
              <a:cs typeface="Arial" panose="020B0604020202020204" pitchFamily="34" charset="0"/>
            </a:endParaRPr>
          </a:p>
          <a:p>
            <a:pPr>
              <a:defRPr/>
            </a:pPr>
            <a:endParaRPr lang="fr-FR" dirty="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85" y="5709490"/>
            <a:ext cx="2020796"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912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485" y="1602378"/>
            <a:ext cx="8134212" cy="4615906"/>
          </a:xfrm>
        </p:spPr>
        <p:txBody>
          <a:bodyPr>
            <a:normAutofit/>
          </a:bodyPr>
          <a:lstStyle/>
          <a:p>
            <a:pPr marL="457200" lvl="1" indent="0" algn="just">
              <a:lnSpc>
                <a:spcPct val="80000"/>
              </a:lnSpc>
              <a:spcBef>
                <a:spcPts val="288"/>
              </a:spcBef>
              <a:buNone/>
              <a:defRPr/>
            </a:pPr>
            <a:endParaRPr lang="fr-FR" altLang="fr-FR" sz="1500" dirty="0"/>
          </a:p>
          <a:p>
            <a:pPr marL="0" indent="0" algn="just">
              <a:spcBef>
                <a:spcPct val="0"/>
              </a:spcBef>
              <a:spcAft>
                <a:spcPts val="1425"/>
              </a:spcAft>
              <a:buFont typeface="Wingdings" panose="05000000000000000000" pitchFamily="2" charset="2"/>
              <a:buChar char="Ø"/>
              <a:defRPr/>
            </a:pPr>
            <a:r>
              <a:rPr lang="fr-FR" altLang="fr-FR" sz="2000" dirty="0"/>
              <a:t>La mission d’accompagnement du Dispositif Local d’Accompagnement (DLA) est présentée comme s’inscrivant en complément de la fonction d’animation et de soutien des réseaux et fédérations associatifs à leurs membres</a:t>
            </a:r>
          </a:p>
          <a:p>
            <a:pPr marL="0" indent="0" algn="just">
              <a:spcBef>
                <a:spcPct val="0"/>
              </a:spcBef>
              <a:spcAft>
                <a:spcPts val="1425"/>
              </a:spcAft>
              <a:buFont typeface="Wingdings" panose="05000000000000000000" pitchFamily="2" charset="2"/>
              <a:buChar char="Ø"/>
              <a:defRPr/>
            </a:pPr>
            <a:r>
              <a:rPr lang="fr-FR" altLang="fr-FR" sz="2000" dirty="0"/>
              <a:t>Des mesures également pour simplifier la vie des associations :</a:t>
            </a:r>
          </a:p>
          <a:p>
            <a:pPr marL="457200" lvl="1" indent="0" algn="just">
              <a:lnSpc>
                <a:spcPct val="90000"/>
              </a:lnSpc>
              <a:spcBef>
                <a:spcPts val="363"/>
              </a:spcBef>
              <a:buClr>
                <a:srgbClr val="92D050"/>
              </a:buClr>
              <a:buFont typeface="Wingdings" charset="2"/>
              <a:buChar char=""/>
              <a:defRPr/>
            </a:pPr>
            <a:r>
              <a:rPr lang="fr-FR" altLang="fr-FR" sz="2000" dirty="0"/>
              <a:t>Des ordonnances de simplification </a:t>
            </a:r>
          </a:p>
          <a:p>
            <a:pPr marL="457200" lvl="1" indent="0" algn="just">
              <a:lnSpc>
                <a:spcPct val="90000"/>
              </a:lnSpc>
              <a:spcBef>
                <a:spcPts val="363"/>
              </a:spcBef>
              <a:buClr>
                <a:srgbClr val="92D050"/>
              </a:buClr>
              <a:buFont typeface="Wingdings" charset="2"/>
              <a:buChar char=""/>
              <a:defRPr/>
            </a:pPr>
            <a:r>
              <a:rPr lang="fr-FR" altLang="fr-FR" sz="2000" dirty="0"/>
              <a:t>Obligation de publier les comptes pour les subventions numéraires seulement </a:t>
            </a:r>
          </a:p>
          <a:p>
            <a:pPr marL="914400" lvl="2" indent="0">
              <a:spcBef>
                <a:spcPct val="0"/>
              </a:spcBef>
              <a:spcAft>
                <a:spcPts val="1425"/>
              </a:spcAft>
              <a:buNone/>
              <a:defRPr/>
            </a:pPr>
            <a:r>
              <a:rPr lang="fr-FR" altLang="fr-FR" sz="1200" b="1" dirty="0">
                <a:solidFill>
                  <a:srgbClr val="0070C0"/>
                </a:solidFill>
                <a:latin typeface="Arial" panose="020B0604020202020204" pitchFamily="34" charset="0"/>
                <a:ea typeface="+mn-ea"/>
                <a:cs typeface="Arial" panose="020B0604020202020204" pitchFamily="34" charset="0"/>
              </a:rPr>
              <a:t/>
            </a:r>
            <a:br>
              <a:rPr lang="fr-FR" altLang="fr-FR" sz="1200" b="1" dirty="0">
                <a:solidFill>
                  <a:srgbClr val="0070C0"/>
                </a:solidFill>
                <a:latin typeface="Arial" panose="020B0604020202020204" pitchFamily="34" charset="0"/>
                <a:ea typeface="+mn-ea"/>
                <a:cs typeface="Arial" panose="020B0604020202020204" pitchFamily="34" charset="0"/>
              </a:rPr>
            </a:br>
            <a:endParaRPr lang="fr-FR" altLang="fr-FR" sz="1200" dirty="0">
              <a:solidFill>
                <a:prstClr val="black"/>
              </a:solidFill>
              <a:latin typeface="Arial" panose="020B0604020202020204" pitchFamily="34" charset="0"/>
              <a:ea typeface="+mn-ea"/>
              <a:cs typeface="Arial" panose="020B0604020202020204" pitchFamily="34" charset="0"/>
            </a:endParaRPr>
          </a:p>
          <a:p>
            <a:pPr>
              <a:defRPr/>
            </a:pPr>
            <a:endParaRPr lang="fr-FR" dirty="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85" y="5709490"/>
            <a:ext cx="2020796"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07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2" y="148637"/>
            <a:ext cx="8605837" cy="556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209" y="5555571"/>
            <a:ext cx="28098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809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5599114"/>
            <a:ext cx="28098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ZoneTexte 2"/>
          <p:cNvSpPr txBox="1">
            <a:spLocks noChangeArrowheads="1"/>
          </p:cNvSpPr>
          <p:nvPr/>
        </p:nvSpPr>
        <p:spPr bwMode="auto">
          <a:xfrm>
            <a:off x="1151606" y="617624"/>
            <a:ext cx="734536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Verdana" panose="020B0604030504040204" pitchFamily="34" charset="0"/>
              </a:defRPr>
            </a:lvl1pPr>
            <a:lvl2pPr marL="742950" indent="-285750" eaLnBrk="0" hangingPunct="0">
              <a:spcBef>
                <a:spcPct val="20000"/>
              </a:spcBef>
              <a:buChar char="–"/>
              <a:defRPr sz="2000">
                <a:solidFill>
                  <a:schemeClr val="tx1"/>
                </a:solidFill>
                <a:latin typeface="Verdana" panose="020B0604030504040204" pitchFamily="34" charset="0"/>
              </a:defRPr>
            </a:lvl2pPr>
            <a:lvl3pPr marL="1143000" indent="-228600" eaLnBrk="0" hangingPunct="0">
              <a:spcBef>
                <a:spcPct val="20000"/>
              </a:spcBef>
              <a:buChar char="•"/>
              <a:defRPr>
                <a:solidFill>
                  <a:schemeClr val="tx1"/>
                </a:solidFill>
                <a:latin typeface="Verdana" panose="020B0604030504040204" pitchFamily="34" charset="0"/>
              </a:defRPr>
            </a:lvl3pPr>
            <a:lvl4pPr marL="1600200" indent="-228600" eaLnBrk="0" hangingPunct="0">
              <a:spcBef>
                <a:spcPct val="20000"/>
              </a:spcBef>
              <a:buChar char="–"/>
              <a:defRPr sz="1600">
                <a:solidFill>
                  <a:schemeClr val="tx1"/>
                </a:solidFill>
                <a:latin typeface="Verdana" panose="020B0604030504040204" pitchFamily="34" charset="0"/>
              </a:defRPr>
            </a:lvl4pPr>
            <a:lvl5pPr marL="2057400" indent="-228600" eaLnBrk="0" hangingPunct="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eaLnBrk="1" hangingPunct="1">
              <a:spcBef>
                <a:spcPct val="0"/>
              </a:spcBef>
              <a:buFontTx/>
              <a:buNone/>
            </a:pPr>
            <a:endParaRPr lang="fr-FR" altLang="fr-FR" sz="1800" dirty="0">
              <a:latin typeface="Arial" panose="020B0604020202020204" pitchFamily="34" charset="0"/>
            </a:endParaRPr>
          </a:p>
          <a:p>
            <a:pPr eaLnBrk="1" hangingPunct="1">
              <a:spcBef>
                <a:spcPct val="0"/>
              </a:spcBef>
              <a:buFontTx/>
              <a:buNone/>
            </a:pPr>
            <a:endParaRPr lang="fr-FR" altLang="fr-FR" sz="1800" dirty="0">
              <a:latin typeface="Arial" panose="020B0604020202020204" pitchFamily="34" charset="0"/>
            </a:endParaRPr>
          </a:p>
          <a:p>
            <a:pPr algn="ctr" eaLnBrk="1" hangingPunct="1">
              <a:spcBef>
                <a:spcPct val="0"/>
              </a:spcBef>
              <a:buFontTx/>
              <a:buNone/>
            </a:pPr>
            <a:r>
              <a:rPr lang="fr-FR" altLang="fr-FR" b="1" dirty="0">
                <a:latin typeface="Arial" panose="020B0604020202020204" pitchFamily="34" charset="0"/>
              </a:rPr>
              <a:t>Le territoire de proximité </a:t>
            </a:r>
            <a:r>
              <a:rPr lang="fr-FR" altLang="fr-FR" b="1" dirty="0" smtClean="0">
                <a:latin typeface="Arial" panose="020B0604020202020204" pitchFamily="34" charset="0"/>
              </a:rPr>
              <a:t>périmètre </a:t>
            </a:r>
            <a:r>
              <a:rPr lang="fr-FR" altLang="fr-FR" b="1" dirty="0">
                <a:latin typeface="Arial" panose="020B0604020202020204" pitchFamily="34" charset="0"/>
              </a:rPr>
              <a:t>de la confiance</a:t>
            </a:r>
          </a:p>
          <a:p>
            <a:pPr algn="ctr" eaLnBrk="1" hangingPunct="1">
              <a:spcBef>
                <a:spcPct val="0"/>
              </a:spcBef>
              <a:buFontTx/>
              <a:buNone/>
            </a:pPr>
            <a:endParaRPr lang="fr-FR" altLang="fr-FR" b="1" dirty="0">
              <a:latin typeface="Arial" panose="020B0604020202020204" pitchFamily="34" charset="0"/>
            </a:endParaRPr>
          </a:p>
          <a:p>
            <a:pPr algn="ctr" eaLnBrk="1" hangingPunct="1">
              <a:spcBef>
                <a:spcPct val="0"/>
              </a:spcBef>
              <a:buFontTx/>
              <a:buNone/>
            </a:pPr>
            <a:endParaRPr lang="fr-FR" altLang="fr-FR" b="1" dirty="0">
              <a:latin typeface="Arial" panose="020B0604020202020204" pitchFamily="34" charset="0"/>
            </a:endParaRPr>
          </a:p>
          <a:p>
            <a:pPr algn="ctr" eaLnBrk="1" hangingPunct="1">
              <a:spcBef>
                <a:spcPct val="0"/>
              </a:spcBef>
              <a:buFontTx/>
              <a:buNone/>
            </a:pPr>
            <a:r>
              <a:rPr lang="fr-FR" altLang="fr-FR" b="1" dirty="0">
                <a:latin typeface="Arial" panose="020B0604020202020204" pitchFamily="34" charset="0"/>
              </a:rPr>
              <a:t>Agir « en </a:t>
            </a:r>
            <a:r>
              <a:rPr lang="fr-FR" altLang="fr-FR" b="1" dirty="0" smtClean="0">
                <a:latin typeface="Arial" panose="020B0604020202020204" pitchFamily="34" charset="0"/>
              </a:rPr>
              <a:t>commun »</a:t>
            </a:r>
            <a:r>
              <a:rPr lang="fr-FR" altLang="fr-FR" b="1" dirty="0">
                <a:latin typeface="Arial" panose="020B0604020202020204" pitchFamily="34" charset="0"/>
              </a:rPr>
              <a:t> le futur de l’action collective associative </a:t>
            </a:r>
          </a:p>
          <a:p>
            <a:pPr algn="ctr" eaLnBrk="1" hangingPunct="1">
              <a:spcBef>
                <a:spcPct val="0"/>
              </a:spcBef>
              <a:buFontTx/>
              <a:buNone/>
            </a:pPr>
            <a:endParaRPr lang="fr-FR" altLang="fr-FR" b="1" dirty="0">
              <a:latin typeface="Arial" panose="020B0604020202020204" pitchFamily="34" charset="0"/>
            </a:endParaRPr>
          </a:p>
          <a:p>
            <a:pPr algn="ctr" eaLnBrk="1" hangingPunct="1">
              <a:spcBef>
                <a:spcPct val="0"/>
              </a:spcBef>
              <a:buFontTx/>
              <a:buNone/>
            </a:pPr>
            <a:endParaRPr lang="fr-FR" altLang="fr-FR" b="1" dirty="0">
              <a:latin typeface="Arial" panose="020B0604020202020204" pitchFamily="34" charset="0"/>
            </a:endParaRPr>
          </a:p>
          <a:p>
            <a:pPr algn="ctr" eaLnBrk="1" hangingPunct="1">
              <a:spcBef>
                <a:spcPct val="0"/>
              </a:spcBef>
              <a:buFontTx/>
              <a:buNone/>
            </a:pPr>
            <a:r>
              <a:rPr lang="fr-FR" altLang="fr-FR" b="1" dirty="0">
                <a:latin typeface="Arial" panose="020B0604020202020204" pitchFamily="34" charset="0"/>
              </a:rPr>
              <a:t>Les communautés </a:t>
            </a:r>
            <a:r>
              <a:rPr lang="fr-FR" altLang="fr-FR" b="1" dirty="0" smtClean="0">
                <a:latin typeface="Arial" panose="020B0604020202020204" pitchFamily="34" charset="0"/>
              </a:rPr>
              <a:t>d’action: </a:t>
            </a:r>
            <a:r>
              <a:rPr lang="fr-FR" altLang="fr-FR" b="1" dirty="0">
                <a:latin typeface="Arial" panose="020B0604020202020204" pitchFamily="34" charset="0"/>
              </a:rPr>
              <a:t>une réponse aux défis locaux et sociétaux</a:t>
            </a:r>
          </a:p>
          <a:p>
            <a:pPr eaLnBrk="1" hangingPunct="1">
              <a:spcBef>
                <a:spcPct val="0"/>
              </a:spcBef>
              <a:buFontTx/>
              <a:buNone/>
            </a:pPr>
            <a:r>
              <a:rPr lang="fr-FR" altLang="fr-FR" sz="1800" dirty="0">
                <a:latin typeface="Arial" panose="020B0604020202020204" pitchFamily="34" charset="0"/>
              </a:rPr>
              <a:t> </a:t>
            </a:r>
          </a:p>
        </p:txBody>
      </p:sp>
    </p:spTree>
    <p:extLst>
      <p:ext uri="{BB962C8B-B14F-4D97-AF65-F5344CB8AC3E}">
        <p14:creationId xmlns:p14="http://schemas.microsoft.com/office/powerpoint/2010/main" val="4214831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sz="2000" b="1" dirty="0">
                <a:solidFill>
                  <a:prstClr val="black"/>
                </a:solidFill>
              </a:rPr>
              <a:t>Quelques pistes de travail à discuter localement </a:t>
            </a:r>
            <a:endParaRPr lang="fr-FR" dirty="0"/>
          </a:p>
        </p:txBody>
      </p:sp>
      <p:sp>
        <p:nvSpPr>
          <p:cNvPr id="3" name="Espace réservé du contenu 2"/>
          <p:cNvSpPr>
            <a:spLocks noGrp="1"/>
          </p:cNvSpPr>
          <p:nvPr>
            <p:ph idx="1"/>
          </p:nvPr>
        </p:nvSpPr>
        <p:spPr>
          <a:xfrm>
            <a:off x="607482" y="1398590"/>
            <a:ext cx="8596667" cy="3880768"/>
          </a:xfrm>
        </p:spPr>
        <p:txBody>
          <a:bodyPr/>
          <a:lstStyle/>
          <a:p>
            <a:pPr marL="0" indent="0">
              <a:buNone/>
              <a:defRPr/>
            </a:pPr>
            <a:endParaRPr lang="fr-FR" dirty="0" smtClean="0"/>
          </a:p>
          <a:p>
            <a:pPr>
              <a:defRPr/>
            </a:pPr>
            <a:r>
              <a:rPr lang="fr-FR" sz="2400" dirty="0" smtClean="0"/>
              <a:t>Le soutien aux projets associatifs</a:t>
            </a:r>
          </a:p>
          <a:p>
            <a:pPr>
              <a:defRPr/>
            </a:pPr>
            <a:r>
              <a:rPr lang="fr-FR" sz="2400" dirty="0" smtClean="0"/>
              <a:t>Des projets collectifs inter sectoriels </a:t>
            </a:r>
          </a:p>
          <a:p>
            <a:pPr>
              <a:defRPr/>
            </a:pPr>
            <a:r>
              <a:rPr lang="fr-FR" sz="2400" dirty="0" smtClean="0"/>
              <a:t>La reconnaissance et la valorisation de l’engagement associatif</a:t>
            </a:r>
          </a:p>
          <a:p>
            <a:pPr>
              <a:defRPr/>
            </a:pPr>
            <a:r>
              <a:rPr lang="fr-FR" sz="2400" dirty="0" smtClean="0"/>
              <a:t>L’emploi associatif de qualité</a:t>
            </a:r>
          </a:p>
          <a:p>
            <a:pPr>
              <a:defRPr/>
            </a:pPr>
            <a:r>
              <a:rPr lang="fr-FR" sz="2400" dirty="0" smtClean="0"/>
              <a:t>La mutualisation de moyens </a:t>
            </a:r>
          </a:p>
          <a:p>
            <a:pPr>
              <a:defRPr/>
            </a:pPr>
            <a:r>
              <a:rPr lang="fr-FR" sz="2400" dirty="0" smtClean="0"/>
              <a:t>…</a:t>
            </a:r>
            <a:endParaRPr lang="fr-FR" sz="2400"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5516564"/>
            <a:ext cx="28098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004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72361" y="2072524"/>
            <a:ext cx="9250609" cy="1715707"/>
          </a:xfrm>
        </p:spPr>
        <p:txBody>
          <a:bodyPr anchorCtr="1"/>
          <a:lstStyle/>
          <a:p>
            <a:pPr lvl="0" algn="ctr"/>
            <a:r>
              <a:rPr lang="fr-FR" sz="8000" dirty="0">
                <a:solidFill>
                  <a:srgbClr val="C00000"/>
                </a:solidFill>
              </a:rPr>
              <a:t>Questions-Réponses</a:t>
            </a:r>
          </a:p>
        </p:txBody>
      </p:sp>
      <p:pic>
        <p:nvPicPr>
          <p:cNvPr id="3" name="Espace réservé du contenu 4"/>
          <p:cNvPicPr>
            <a:picLocks noGrp="1" noChangeAspect="1"/>
          </p:cNvPicPr>
          <p:nvPr>
            <p:ph idx="1"/>
          </p:nvPr>
        </p:nvPicPr>
        <p:blipFill>
          <a:blip r:embed="rId2"/>
          <a:stretch>
            <a:fillRect/>
          </a:stretch>
        </p:blipFill>
        <p:spPr>
          <a:xfrm>
            <a:off x="4539346" y="4196830"/>
            <a:ext cx="1828800" cy="2414848"/>
          </a:xfrm>
        </p:spPr>
      </p:pic>
    </p:spTree>
    <p:extLst>
      <p:ext uri="{BB962C8B-B14F-4D97-AF65-F5344CB8AC3E}">
        <p14:creationId xmlns:p14="http://schemas.microsoft.com/office/powerpoint/2010/main" val="297005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648711" y="418011"/>
            <a:ext cx="8596795" cy="6165669"/>
          </a:xfrm>
        </p:spPr>
        <p:txBody>
          <a:bodyPr lIns="91440" tIns="45720" rIns="91440" bIns="45720">
            <a:normAutofit/>
          </a:bodyPr>
          <a:lstStyle/>
          <a:p>
            <a:pPr marL="0" lvl="0" indent="0" hangingPunct="1">
              <a:lnSpc>
                <a:spcPct val="80000"/>
              </a:lnSpc>
              <a:spcBef>
                <a:spcPts val="1000"/>
              </a:spcBef>
              <a:spcAft>
                <a:spcPts val="0"/>
              </a:spcAft>
              <a:buNone/>
            </a:pPr>
            <a:r>
              <a:rPr lang="fr-FR" sz="2200" dirty="0" smtClean="0">
                <a:solidFill>
                  <a:srgbClr val="000000"/>
                </a:solidFill>
                <a:latin typeface="Trebuchet MS" pitchFamily="18"/>
              </a:rPr>
              <a:t>	 </a:t>
            </a:r>
            <a:r>
              <a:rPr lang="fr-FR" sz="2400" dirty="0">
                <a:solidFill>
                  <a:srgbClr val="000000"/>
                </a:solidFill>
                <a:latin typeface="Trebuchet MS" pitchFamily="18"/>
              </a:rPr>
              <a:t>Introduction de </a:t>
            </a:r>
            <a:r>
              <a:rPr lang="fr-FR" sz="2400" dirty="0" smtClean="0">
                <a:solidFill>
                  <a:srgbClr val="000000"/>
                </a:solidFill>
                <a:latin typeface="Trebuchet MS" pitchFamily="18"/>
              </a:rPr>
              <a:t>Marie-Dominique VEZIAN, Maire et Conseillère Départementale	</a:t>
            </a:r>
            <a:endParaRPr lang="fr-FR" sz="2400" dirty="0">
              <a:solidFill>
                <a:srgbClr val="000000"/>
              </a:solidFill>
              <a:latin typeface="Trebuchet MS" pitchFamily="18"/>
            </a:endParaRPr>
          </a:p>
          <a:p>
            <a:pPr marL="447671" lvl="0" indent="-447671" hangingPunct="1">
              <a:lnSpc>
                <a:spcPct val="80000"/>
              </a:lnSpc>
              <a:spcBef>
                <a:spcPts val="1000"/>
              </a:spcBef>
              <a:spcAft>
                <a:spcPts val="0"/>
              </a:spcAft>
              <a:buNone/>
            </a:pPr>
            <a:r>
              <a:rPr lang="fr-FR" sz="2400" dirty="0">
                <a:solidFill>
                  <a:srgbClr val="000000"/>
                </a:solidFill>
                <a:latin typeface="Trebuchet MS" pitchFamily="18"/>
              </a:rPr>
              <a:t>     </a:t>
            </a:r>
            <a:endParaRPr lang="fr-FR" sz="2400" dirty="0" smtClean="0">
              <a:solidFill>
                <a:srgbClr val="000000"/>
              </a:solidFill>
              <a:latin typeface="Trebuchet MS" pitchFamily="18"/>
            </a:endParaRPr>
          </a:p>
          <a:p>
            <a:pPr marL="447671" lvl="0" indent="-447671" hangingPunct="1">
              <a:lnSpc>
                <a:spcPct val="80000"/>
              </a:lnSpc>
              <a:spcBef>
                <a:spcPts val="1000"/>
              </a:spcBef>
              <a:spcAft>
                <a:spcPts val="0"/>
              </a:spcAft>
              <a:buNone/>
            </a:pPr>
            <a:r>
              <a:rPr lang="fr-FR" sz="2400" dirty="0" smtClean="0">
                <a:solidFill>
                  <a:srgbClr val="000000"/>
                </a:solidFill>
                <a:latin typeface="Trebuchet MS" pitchFamily="18"/>
              </a:rPr>
              <a:t>	Présentation de la démarche par Chantal ARRAULT, Adjointe au Maire déléguée à la communication, la démocratie participative et l’animation de la vie locale</a:t>
            </a:r>
            <a:endParaRPr lang="fr-FR" sz="2400" dirty="0">
              <a:solidFill>
                <a:srgbClr val="000000"/>
              </a:solidFill>
              <a:latin typeface="Trebuchet MS" pitchFamily="18"/>
            </a:endParaRPr>
          </a:p>
          <a:p>
            <a:pPr marL="0" lvl="0" indent="0" hangingPunct="1">
              <a:lnSpc>
                <a:spcPct val="80000"/>
              </a:lnSpc>
              <a:spcBef>
                <a:spcPts val="1000"/>
              </a:spcBef>
              <a:spcAft>
                <a:spcPts val="0"/>
              </a:spcAft>
              <a:buNone/>
            </a:pPr>
            <a:r>
              <a:rPr lang="fr-FR" sz="2200" dirty="0" smtClean="0">
                <a:solidFill>
                  <a:srgbClr val="000000"/>
                </a:solidFill>
                <a:latin typeface="Trebuchet MS" pitchFamily="18"/>
              </a:rPr>
              <a:t>	</a:t>
            </a:r>
            <a:endParaRPr lang="fr-FR" sz="2200" dirty="0">
              <a:solidFill>
                <a:srgbClr val="000000"/>
              </a:solidFill>
              <a:latin typeface="Trebuchet MS" pitchFamily="18"/>
            </a:endParaRPr>
          </a:p>
          <a:p>
            <a:pPr marL="0" lvl="0" indent="0" hangingPunct="1">
              <a:lnSpc>
                <a:spcPct val="80000"/>
              </a:lnSpc>
              <a:spcBef>
                <a:spcPts val="1000"/>
              </a:spcBef>
              <a:spcAft>
                <a:spcPts val="0"/>
              </a:spcAft>
              <a:buNone/>
            </a:pPr>
            <a:r>
              <a:rPr lang="fr-FR" sz="2200" dirty="0" smtClean="0">
                <a:solidFill>
                  <a:srgbClr val="000000"/>
                </a:solidFill>
                <a:latin typeface="Trebuchet MS" pitchFamily="18"/>
              </a:rPr>
              <a:t>	</a:t>
            </a:r>
            <a:r>
              <a:rPr lang="fr-FR" sz="2400" dirty="0">
                <a:solidFill>
                  <a:srgbClr val="000000"/>
                </a:solidFill>
                <a:latin typeface="Trebuchet MS" pitchFamily="18"/>
              </a:rPr>
              <a:t>Présentation du contexte national par Michel MONTAGNE, </a:t>
            </a:r>
            <a:r>
              <a:rPr lang="fr-FR" sz="2400" dirty="0" smtClean="0">
                <a:solidFill>
                  <a:srgbClr val="000000"/>
                </a:solidFill>
                <a:latin typeface="Trebuchet MS" pitchFamily="18"/>
              </a:rPr>
              <a:t>Délégué régional </a:t>
            </a:r>
            <a:r>
              <a:rPr lang="fr-FR" sz="2400" dirty="0">
                <a:solidFill>
                  <a:srgbClr val="000000"/>
                </a:solidFill>
                <a:latin typeface="Trebuchet MS" pitchFamily="18"/>
              </a:rPr>
              <a:t>du Mouvement </a:t>
            </a:r>
            <a:r>
              <a:rPr lang="fr-FR" sz="2400" dirty="0" smtClean="0">
                <a:solidFill>
                  <a:srgbClr val="000000"/>
                </a:solidFill>
                <a:latin typeface="Trebuchet MS" pitchFamily="18"/>
              </a:rPr>
              <a:t>Associatif</a:t>
            </a:r>
          </a:p>
          <a:p>
            <a:pPr marL="0" lvl="0" indent="0" hangingPunct="1">
              <a:lnSpc>
                <a:spcPct val="80000"/>
              </a:lnSpc>
              <a:spcBef>
                <a:spcPts val="1000"/>
              </a:spcBef>
              <a:spcAft>
                <a:spcPts val="0"/>
              </a:spcAft>
              <a:buNone/>
            </a:pPr>
            <a:endParaRPr lang="fr-FR" sz="2400" dirty="0">
              <a:solidFill>
                <a:srgbClr val="000000"/>
              </a:solidFill>
              <a:latin typeface="Trebuchet MS" pitchFamily="18"/>
            </a:endParaRPr>
          </a:p>
          <a:p>
            <a:pPr marL="0" lvl="0" indent="0" hangingPunct="1">
              <a:lnSpc>
                <a:spcPct val="80000"/>
              </a:lnSpc>
              <a:spcBef>
                <a:spcPts val="1000"/>
              </a:spcBef>
              <a:spcAft>
                <a:spcPts val="0"/>
              </a:spcAft>
              <a:buNone/>
            </a:pPr>
            <a:r>
              <a:rPr lang="fr-FR" sz="2400" dirty="0" smtClean="0">
                <a:solidFill>
                  <a:srgbClr val="000000"/>
                </a:solidFill>
                <a:latin typeface="Trebuchet MS" pitchFamily="18"/>
              </a:rPr>
              <a:t>	Echanges: questions – réponses</a:t>
            </a:r>
          </a:p>
          <a:p>
            <a:pPr marL="0" lvl="0" indent="0" hangingPunct="1">
              <a:lnSpc>
                <a:spcPct val="80000"/>
              </a:lnSpc>
              <a:spcBef>
                <a:spcPts val="1000"/>
              </a:spcBef>
              <a:spcAft>
                <a:spcPts val="0"/>
              </a:spcAft>
              <a:buNone/>
            </a:pPr>
            <a:endParaRPr lang="fr-FR" sz="2400" dirty="0">
              <a:solidFill>
                <a:srgbClr val="000000"/>
              </a:solidFill>
              <a:latin typeface="Trebuchet MS" pitchFamily="18"/>
            </a:endParaRPr>
          </a:p>
          <a:p>
            <a:pPr marL="0" lvl="0" indent="0" hangingPunct="1">
              <a:lnSpc>
                <a:spcPct val="80000"/>
              </a:lnSpc>
              <a:spcBef>
                <a:spcPts val="1000"/>
              </a:spcBef>
              <a:spcAft>
                <a:spcPts val="0"/>
              </a:spcAft>
              <a:buNone/>
            </a:pPr>
            <a:r>
              <a:rPr lang="fr-FR" sz="2400" dirty="0" smtClean="0">
                <a:solidFill>
                  <a:srgbClr val="000000"/>
                </a:solidFill>
                <a:latin typeface="Trebuchet MS" pitchFamily="18"/>
              </a:rPr>
              <a:t>	Présentation du planning organisationnel par Cécile PERIE, responsable du service vie associative</a:t>
            </a:r>
          </a:p>
          <a:p>
            <a:pPr marL="0" lvl="0" indent="0" hangingPunct="1">
              <a:lnSpc>
                <a:spcPct val="80000"/>
              </a:lnSpc>
              <a:spcBef>
                <a:spcPts val="1000"/>
              </a:spcBef>
              <a:spcAft>
                <a:spcPts val="0"/>
              </a:spcAft>
              <a:buNone/>
            </a:pPr>
            <a:endParaRPr lang="fr-FR" sz="2400" dirty="0">
              <a:solidFill>
                <a:srgbClr val="000000"/>
              </a:solidFill>
              <a:latin typeface="Trebuchet MS" pitchFamily="18"/>
            </a:endParaRPr>
          </a:p>
          <a:p>
            <a:pPr marL="0" lvl="0" indent="0" hangingPunct="1">
              <a:lnSpc>
                <a:spcPct val="80000"/>
              </a:lnSpc>
              <a:spcBef>
                <a:spcPts val="1000"/>
              </a:spcBef>
              <a:spcAft>
                <a:spcPts val="0"/>
              </a:spcAft>
              <a:buNone/>
            </a:pPr>
            <a:r>
              <a:rPr lang="fr-FR" sz="2400" dirty="0" smtClean="0">
                <a:solidFill>
                  <a:srgbClr val="000000"/>
                </a:solidFill>
                <a:latin typeface="Trebuchet MS" pitchFamily="18"/>
              </a:rPr>
              <a:t>	</a:t>
            </a:r>
            <a:endParaRPr lang="fr-FR" sz="2400" dirty="0">
              <a:solidFill>
                <a:srgbClr val="000000"/>
              </a:solidFill>
              <a:latin typeface="Trebuchet MS" pitchFamily="18"/>
            </a:endParaRPr>
          </a:p>
        </p:txBody>
      </p:sp>
      <p:sp>
        <p:nvSpPr>
          <p:cNvPr id="4" name="Pentagone 3"/>
          <p:cNvSpPr/>
          <p:nvPr/>
        </p:nvSpPr>
        <p:spPr>
          <a:xfrm>
            <a:off x="664924" y="1734699"/>
            <a:ext cx="389516" cy="17604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min f29 f28"/>
              <a:gd name="f34" fmla="+- f6 f32 0"/>
              <a:gd name="f35" fmla="*/ f33 f7 1"/>
              <a:gd name="f36" fmla="*/ f35 1 100000"/>
              <a:gd name="f37" fmla="*/ f34 f22 1"/>
              <a:gd name="f38" fmla="+- f25 0 f36"/>
              <a:gd name="f39" fmla="+- f38 f25 0"/>
              <a:gd name="f40" fmla="*/ f38 1 2"/>
              <a:gd name="f41" fmla="*/ f38 f22 1"/>
              <a:gd name="f42" fmla="*/ f39 1 2"/>
              <a:gd name="f43" fmla="*/ f40 f22 1"/>
              <a:gd name="f44" fmla="*/ f42 f22 1"/>
            </a:gdLst>
            <a:ahLst/>
            <a:cxnLst>
              <a:cxn ang="3cd4">
                <a:pos x="hc" y="t"/>
              </a:cxn>
              <a:cxn ang="0">
                <a:pos x="r" y="vc"/>
              </a:cxn>
              <a:cxn ang="cd4">
                <a:pos x="hc" y="b"/>
              </a:cxn>
              <a:cxn ang="cd2">
                <a:pos x="l" y="vc"/>
              </a:cxn>
              <a:cxn ang="f21">
                <a:pos x="f43" y="f27"/>
              </a:cxn>
              <a:cxn ang="f21">
                <a:pos x="f43" y="f30"/>
              </a:cxn>
            </a:cxnLst>
            <a:rect l="f27" t="f27" r="f44" b="f30"/>
            <a:pathLst>
              <a:path>
                <a:moveTo>
                  <a:pt x="f27" y="f27"/>
                </a:moveTo>
                <a:lnTo>
                  <a:pt x="f41" y="f27"/>
                </a:lnTo>
                <a:lnTo>
                  <a:pt x="f31" y="f37"/>
                </a:lnTo>
                <a:lnTo>
                  <a:pt x="f41" y="f30"/>
                </a:lnTo>
                <a:lnTo>
                  <a:pt x="f27" y="f30"/>
                </a:lnTo>
                <a:close/>
              </a:path>
            </a:pathLst>
          </a:custGeom>
          <a:solidFill>
            <a:srgbClr val="90C226"/>
          </a:solidFill>
          <a:ln w="19083" cap="rnd">
            <a:solidFill>
              <a:srgbClr val="688E19"/>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5" name="Pentagone 4"/>
          <p:cNvSpPr/>
          <p:nvPr/>
        </p:nvSpPr>
        <p:spPr>
          <a:xfrm>
            <a:off x="664924" y="3051387"/>
            <a:ext cx="389516" cy="17604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min f29 f28"/>
              <a:gd name="f34" fmla="+- f6 f32 0"/>
              <a:gd name="f35" fmla="*/ f33 f7 1"/>
              <a:gd name="f36" fmla="*/ f35 1 100000"/>
              <a:gd name="f37" fmla="*/ f34 f22 1"/>
              <a:gd name="f38" fmla="+- f25 0 f36"/>
              <a:gd name="f39" fmla="+- f38 f25 0"/>
              <a:gd name="f40" fmla="*/ f38 1 2"/>
              <a:gd name="f41" fmla="*/ f38 f22 1"/>
              <a:gd name="f42" fmla="*/ f39 1 2"/>
              <a:gd name="f43" fmla="*/ f40 f22 1"/>
              <a:gd name="f44" fmla="*/ f42 f22 1"/>
            </a:gdLst>
            <a:ahLst/>
            <a:cxnLst>
              <a:cxn ang="3cd4">
                <a:pos x="hc" y="t"/>
              </a:cxn>
              <a:cxn ang="0">
                <a:pos x="r" y="vc"/>
              </a:cxn>
              <a:cxn ang="cd4">
                <a:pos x="hc" y="b"/>
              </a:cxn>
              <a:cxn ang="cd2">
                <a:pos x="l" y="vc"/>
              </a:cxn>
              <a:cxn ang="f21">
                <a:pos x="f43" y="f27"/>
              </a:cxn>
              <a:cxn ang="f21">
                <a:pos x="f43" y="f30"/>
              </a:cxn>
            </a:cxnLst>
            <a:rect l="f27" t="f27" r="f44" b="f30"/>
            <a:pathLst>
              <a:path>
                <a:moveTo>
                  <a:pt x="f27" y="f27"/>
                </a:moveTo>
                <a:lnTo>
                  <a:pt x="f41" y="f27"/>
                </a:lnTo>
                <a:lnTo>
                  <a:pt x="f31" y="f37"/>
                </a:lnTo>
                <a:lnTo>
                  <a:pt x="f41" y="f30"/>
                </a:lnTo>
                <a:lnTo>
                  <a:pt x="f27" y="f30"/>
                </a:lnTo>
                <a:close/>
              </a:path>
            </a:pathLst>
          </a:custGeom>
          <a:solidFill>
            <a:srgbClr val="90C226"/>
          </a:solidFill>
          <a:ln w="19083" cap="rnd">
            <a:solidFill>
              <a:srgbClr val="688E19"/>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7" name="Pentagone 4"/>
          <p:cNvSpPr/>
          <p:nvPr/>
        </p:nvSpPr>
        <p:spPr>
          <a:xfrm>
            <a:off x="648711" y="4963104"/>
            <a:ext cx="389516" cy="17604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min f29 f28"/>
              <a:gd name="f34" fmla="+- f6 f32 0"/>
              <a:gd name="f35" fmla="*/ f33 f7 1"/>
              <a:gd name="f36" fmla="*/ f35 1 100000"/>
              <a:gd name="f37" fmla="*/ f34 f22 1"/>
              <a:gd name="f38" fmla="+- f25 0 f36"/>
              <a:gd name="f39" fmla="+- f38 f25 0"/>
              <a:gd name="f40" fmla="*/ f38 1 2"/>
              <a:gd name="f41" fmla="*/ f38 f22 1"/>
              <a:gd name="f42" fmla="*/ f39 1 2"/>
              <a:gd name="f43" fmla="*/ f40 f22 1"/>
              <a:gd name="f44" fmla="*/ f42 f22 1"/>
            </a:gdLst>
            <a:ahLst/>
            <a:cxnLst>
              <a:cxn ang="3cd4">
                <a:pos x="hc" y="t"/>
              </a:cxn>
              <a:cxn ang="0">
                <a:pos x="r" y="vc"/>
              </a:cxn>
              <a:cxn ang="cd4">
                <a:pos x="hc" y="b"/>
              </a:cxn>
              <a:cxn ang="cd2">
                <a:pos x="l" y="vc"/>
              </a:cxn>
              <a:cxn ang="f21">
                <a:pos x="f43" y="f27"/>
              </a:cxn>
              <a:cxn ang="f21">
                <a:pos x="f43" y="f30"/>
              </a:cxn>
            </a:cxnLst>
            <a:rect l="f27" t="f27" r="f44" b="f30"/>
            <a:pathLst>
              <a:path>
                <a:moveTo>
                  <a:pt x="f27" y="f27"/>
                </a:moveTo>
                <a:lnTo>
                  <a:pt x="f41" y="f27"/>
                </a:lnTo>
                <a:lnTo>
                  <a:pt x="f31" y="f37"/>
                </a:lnTo>
                <a:lnTo>
                  <a:pt x="f41" y="f30"/>
                </a:lnTo>
                <a:lnTo>
                  <a:pt x="f27" y="f30"/>
                </a:lnTo>
                <a:close/>
              </a:path>
            </a:pathLst>
          </a:custGeom>
          <a:solidFill>
            <a:srgbClr val="90C226"/>
          </a:solidFill>
          <a:ln w="19083" cap="rnd">
            <a:solidFill>
              <a:srgbClr val="688E19"/>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9" name="Pentagone 4"/>
          <p:cNvSpPr/>
          <p:nvPr/>
        </p:nvSpPr>
        <p:spPr>
          <a:xfrm>
            <a:off x="648711" y="4192035"/>
            <a:ext cx="389516" cy="17604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min f29 f28"/>
              <a:gd name="f34" fmla="+- f6 f32 0"/>
              <a:gd name="f35" fmla="*/ f33 f7 1"/>
              <a:gd name="f36" fmla="*/ f35 1 100000"/>
              <a:gd name="f37" fmla="*/ f34 f22 1"/>
              <a:gd name="f38" fmla="+- f25 0 f36"/>
              <a:gd name="f39" fmla="+- f38 f25 0"/>
              <a:gd name="f40" fmla="*/ f38 1 2"/>
              <a:gd name="f41" fmla="*/ f38 f22 1"/>
              <a:gd name="f42" fmla="*/ f39 1 2"/>
              <a:gd name="f43" fmla="*/ f40 f22 1"/>
              <a:gd name="f44" fmla="*/ f42 f22 1"/>
            </a:gdLst>
            <a:ahLst/>
            <a:cxnLst>
              <a:cxn ang="3cd4">
                <a:pos x="hc" y="t"/>
              </a:cxn>
              <a:cxn ang="0">
                <a:pos x="r" y="vc"/>
              </a:cxn>
              <a:cxn ang="cd4">
                <a:pos x="hc" y="b"/>
              </a:cxn>
              <a:cxn ang="cd2">
                <a:pos x="l" y="vc"/>
              </a:cxn>
              <a:cxn ang="f21">
                <a:pos x="f43" y="f27"/>
              </a:cxn>
              <a:cxn ang="f21">
                <a:pos x="f43" y="f30"/>
              </a:cxn>
            </a:cxnLst>
            <a:rect l="f27" t="f27" r="f44" b="f30"/>
            <a:pathLst>
              <a:path>
                <a:moveTo>
                  <a:pt x="f27" y="f27"/>
                </a:moveTo>
                <a:lnTo>
                  <a:pt x="f41" y="f27"/>
                </a:lnTo>
                <a:lnTo>
                  <a:pt x="f31" y="f37"/>
                </a:lnTo>
                <a:lnTo>
                  <a:pt x="f41" y="f30"/>
                </a:lnTo>
                <a:lnTo>
                  <a:pt x="f27" y="f30"/>
                </a:lnTo>
                <a:close/>
              </a:path>
            </a:pathLst>
          </a:custGeom>
          <a:solidFill>
            <a:srgbClr val="90C226"/>
          </a:solidFill>
          <a:ln w="19083" cap="rnd">
            <a:solidFill>
              <a:srgbClr val="688E19"/>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10" name="Pentagone 3"/>
          <p:cNvSpPr/>
          <p:nvPr/>
        </p:nvSpPr>
        <p:spPr>
          <a:xfrm>
            <a:off x="648711" y="506031"/>
            <a:ext cx="389516" cy="17604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min f29 f28"/>
              <a:gd name="f34" fmla="+- f6 f32 0"/>
              <a:gd name="f35" fmla="*/ f33 f7 1"/>
              <a:gd name="f36" fmla="*/ f35 1 100000"/>
              <a:gd name="f37" fmla="*/ f34 f22 1"/>
              <a:gd name="f38" fmla="+- f25 0 f36"/>
              <a:gd name="f39" fmla="+- f38 f25 0"/>
              <a:gd name="f40" fmla="*/ f38 1 2"/>
              <a:gd name="f41" fmla="*/ f38 f22 1"/>
              <a:gd name="f42" fmla="*/ f39 1 2"/>
              <a:gd name="f43" fmla="*/ f40 f22 1"/>
              <a:gd name="f44" fmla="*/ f42 f22 1"/>
            </a:gdLst>
            <a:ahLst/>
            <a:cxnLst>
              <a:cxn ang="3cd4">
                <a:pos x="hc" y="t"/>
              </a:cxn>
              <a:cxn ang="0">
                <a:pos x="r" y="vc"/>
              </a:cxn>
              <a:cxn ang="cd4">
                <a:pos x="hc" y="b"/>
              </a:cxn>
              <a:cxn ang="cd2">
                <a:pos x="l" y="vc"/>
              </a:cxn>
              <a:cxn ang="f21">
                <a:pos x="f43" y="f27"/>
              </a:cxn>
              <a:cxn ang="f21">
                <a:pos x="f43" y="f30"/>
              </a:cxn>
            </a:cxnLst>
            <a:rect l="f27" t="f27" r="f44" b="f30"/>
            <a:pathLst>
              <a:path>
                <a:moveTo>
                  <a:pt x="f27" y="f27"/>
                </a:moveTo>
                <a:lnTo>
                  <a:pt x="f41" y="f27"/>
                </a:lnTo>
                <a:lnTo>
                  <a:pt x="f31" y="f37"/>
                </a:lnTo>
                <a:lnTo>
                  <a:pt x="f41" y="f30"/>
                </a:lnTo>
                <a:lnTo>
                  <a:pt x="f27" y="f30"/>
                </a:lnTo>
                <a:close/>
              </a:path>
            </a:pathLst>
          </a:custGeom>
          <a:solidFill>
            <a:srgbClr val="90C226"/>
          </a:solidFill>
          <a:ln w="19083" cap="rnd">
            <a:solidFill>
              <a:srgbClr val="688E19"/>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4860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29407" y="1541303"/>
            <a:ext cx="8596795" cy="4336980"/>
          </a:xfrm>
        </p:spPr>
        <p:txBody>
          <a:bodyPr anchorCtr="1"/>
          <a:lstStyle/>
          <a:p>
            <a:pPr lvl="0" algn="ctr"/>
            <a:r>
              <a:rPr lang="fr-FR" sz="8800" dirty="0">
                <a:solidFill>
                  <a:srgbClr val="C00000"/>
                </a:solidFill>
              </a:rPr>
              <a:t>Adhésion à la démarche</a:t>
            </a:r>
          </a:p>
        </p:txBody>
      </p:sp>
    </p:spTree>
    <p:extLst>
      <p:ext uri="{BB962C8B-B14F-4D97-AF65-F5344CB8AC3E}">
        <p14:creationId xmlns:p14="http://schemas.microsoft.com/office/powerpoint/2010/main" val="368669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1- Fiche d’inscription</a:t>
            </a:r>
          </a:p>
        </p:txBody>
      </p:sp>
      <p:sp>
        <p:nvSpPr>
          <p:cNvPr id="3" name="Espace réservé du contenu 3"/>
          <p:cNvSpPr txBox="1">
            <a:spLocks noGrp="1"/>
          </p:cNvSpPr>
          <p:nvPr>
            <p:ph idx="1"/>
          </p:nvPr>
        </p:nvSpPr>
        <p:spPr>
          <a:xfrm>
            <a:off x="677158" y="1357911"/>
            <a:ext cx="9524365" cy="5199635"/>
          </a:xfrm>
        </p:spPr>
        <p:txBody>
          <a:bodyPr/>
          <a:lstStyle/>
          <a:p>
            <a:pPr lvl="0"/>
            <a:r>
              <a:rPr lang="fr-FR" sz="2400" dirty="0" smtClean="0"/>
              <a:t>Incluse dans le dossier remis en fin de réunion à tous les participants</a:t>
            </a:r>
          </a:p>
          <a:p>
            <a:pPr marL="0" lvl="0" indent="0">
              <a:buNone/>
            </a:pPr>
            <a:r>
              <a:rPr lang="fr-FR" sz="2400" dirty="0" smtClean="0"/>
              <a:t> </a:t>
            </a:r>
          </a:p>
          <a:p>
            <a:pPr lvl="0"/>
            <a:r>
              <a:rPr lang="fr-FR" dirty="0" smtClean="0"/>
              <a:t>OBJECTIFS:</a:t>
            </a:r>
          </a:p>
          <a:p>
            <a:pPr lvl="1"/>
            <a:r>
              <a:rPr lang="fr-FR" dirty="0" smtClean="0"/>
              <a:t>Proposer </a:t>
            </a:r>
            <a:r>
              <a:rPr lang="fr-FR" dirty="0"/>
              <a:t>des thématiques à </a:t>
            </a:r>
            <a:r>
              <a:rPr lang="fr-FR" dirty="0" smtClean="0"/>
              <a:t>aborder parmi celles proposées ou d’autres qui vous intéressent</a:t>
            </a:r>
          </a:p>
          <a:p>
            <a:pPr lvl="1"/>
            <a:r>
              <a:rPr lang="fr-FR" dirty="0" smtClean="0"/>
              <a:t>Désignation </a:t>
            </a:r>
            <a:r>
              <a:rPr lang="fr-FR" dirty="0"/>
              <a:t>des représentants associatifs participants à la démarche</a:t>
            </a:r>
          </a:p>
          <a:p>
            <a:pPr lvl="2"/>
            <a:r>
              <a:rPr lang="fr-FR" dirty="0"/>
              <a:t>1 titulaire + 1 suppléant</a:t>
            </a:r>
          </a:p>
          <a:p>
            <a:pPr lvl="2"/>
            <a:endParaRPr lang="fr-FR" dirty="0"/>
          </a:p>
          <a:p>
            <a:pPr marL="0" lvl="0" indent="0" algn="ctr">
              <a:buNone/>
            </a:pPr>
            <a:r>
              <a:rPr lang="fr-FR" dirty="0">
                <a:solidFill>
                  <a:srgbClr val="C00000"/>
                </a:solidFill>
              </a:rPr>
              <a:t>Retour des fiches avant le </a:t>
            </a:r>
          </a:p>
          <a:p>
            <a:pPr marL="0" lvl="0" indent="0" algn="ctr">
              <a:buNone/>
            </a:pPr>
            <a:r>
              <a:rPr lang="fr-FR" dirty="0">
                <a:solidFill>
                  <a:srgbClr val="C00000"/>
                </a:solidFill>
              </a:rPr>
              <a:t>vendredi 4 novembre 2016</a:t>
            </a:r>
          </a:p>
          <a:p>
            <a:pPr marL="0" lvl="0" indent="0">
              <a:buNone/>
            </a:pPr>
            <a:endParaRPr lang="fr-FR" dirty="0"/>
          </a:p>
          <a:p>
            <a:pPr marL="0" lvl="0" indent="0">
              <a:buNone/>
            </a:pPr>
            <a:endParaRPr lang="fr-FR" dirty="0"/>
          </a:p>
        </p:txBody>
      </p:sp>
    </p:spTree>
    <p:extLst>
      <p:ext uri="{BB962C8B-B14F-4D97-AF65-F5344CB8AC3E}">
        <p14:creationId xmlns:p14="http://schemas.microsoft.com/office/powerpoint/2010/main" val="290328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6"/>
          <p:cNvPicPr>
            <a:picLocks noChangeAspect="1"/>
          </p:cNvPicPr>
          <p:nvPr/>
        </p:nvPicPr>
        <p:blipFill>
          <a:blip r:embed="rId2"/>
          <a:srcRect l="35877" t="18850" r="35614" b="11755"/>
          <a:stretch>
            <a:fillRect/>
          </a:stretch>
        </p:blipFill>
        <p:spPr>
          <a:xfrm>
            <a:off x="2679027" y="0"/>
            <a:ext cx="4860758" cy="6858000"/>
          </a:xfrm>
          <a:prstGeom prst="rect">
            <a:avLst/>
          </a:prstGeom>
          <a:noFill/>
          <a:ln cap="flat">
            <a:noFill/>
          </a:ln>
        </p:spPr>
      </p:pic>
    </p:spTree>
    <p:extLst>
      <p:ext uri="{BB962C8B-B14F-4D97-AF65-F5344CB8AC3E}">
        <p14:creationId xmlns:p14="http://schemas.microsoft.com/office/powerpoint/2010/main" val="301142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sz="2600" dirty="0"/>
              <a:t>2- Fiche synthétique</a:t>
            </a:r>
            <a:br>
              <a:rPr lang="fr-FR" sz="2600" dirty="0"/>
            </a:br>
            <a:r>
              <a:rPr lang="fr-FR" sz="2600" dirty="0"/>
              <a:t/>
            </a:r>
            <a:br>
              <a:rPr lang="fr-FR" sz="2600" dirty="0"/>
            </a:br>
            <a:endParaRPr lang="fr-FR" sz="2600" dirty="0"/>
          </a:p>
        </p:txBody>
      </p:sp>
      <p:sp>
        <p:nvSpPr>
          <p:cNvPr id="3" name="Espace réservé du contenu 3"/>
          <p:cNvSpPr txBox="1">
            <a:spLocks noGrp="1"/>
          </p:cNvSpPr>
          <p:nvPr>
            <p:ph idx="1"/>
          </p:nvPr>
        </p:nvSpPr>
        <p:spPr>
          <a:xfrm>
            <a:off x="677158" y="1611090"/>
            <a:ext cx="10972443" cy="4946465"/>
          </a:xfrm>
        </p:spPr>
        <p:txBody>
          <a:bodyPr/>
          <a:lstStyle/>
          <a:p>
            <a:pPr lvl="0"/>
            <a:r>
              <a:rPr lang="fr-FR" sz="2400" dirty="0" smtClean="0"/>
              <a:t>Incluse dans le dossier remis fin de réunion à tous les participants</a:t>
            </a:r>
          </a:p>
          <a:p>
            <a:pPr marL="0" lvl="0" indent="0">
              <a:buNone/>
            </a:pPr>
            <a:endParaRPr lang="fr-FR" sz="2400" dirty="0"/>
          </a:p>
          <a:p>
            <a:pPr lvl="0"/>
            <a:r>
              <a:rPr lang="fr-FR" dirty="0"/>
              <a:t>OBJECTIF:</a:t>
            </a:r>
          </a:p>
          <a:p>
            <a:pPr lvl="1"/>
            <a:r>
              <a:rPr lang="fr-FR" dirty="0"/>
              <a:t>Support pour relayer </a:t>
            </a:r>
            <a:r>
              <a:rPr lang="fr-FR" dirty="0" smtClean="0"/>
              <a:t>la démarche aux </a:t>
            </a:r>
            <a:r>
              <a:rPr lang="fr-FR" dirty="0"/>
              <a:t>membres du bureau associatif</a:t>
            </a:r>
          </a:p>
          <a:p>
            <a:pPr lvl="2"/>
            <a:endParaRPr lang="fr-FR" dirty="0"/>
          </a:p>
          <a:p>
            <a:pPr marL="0" lvl="0" indent="0">
              <a:buNone/>
            </a:pPr>
            <a:endParaRPr lang="fr-FR" dirty="0"/>
          </a:p>
          <a:p>
            <a:pPr marL="0" lvl="0" indent="0">
              <a:buNone/>
            </a:pPr>
            <a:endParaRPr lang="fr-FR" dirty="0"/>
          </a:p>
        </p:txBody>
      </p:sp>
    </p:spTree>
    <p:extLst>
      <p:ext uri="{BB962C8B-B14F-4D97-AF65-F5344CB8AC3E}">
        <p14:creationId xmlns:p14="http://schemas.microsoft.com/office/powerpoint/2010/main" val="7624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descr="U:\COM\logo mouvement associatif.png"/>
          <p:cNvPicPr>
            <a:picLocks noChangeAspect="1"/>
          </p:cNvPicPr>
          <p:nvPr/>
        </p:nvPicPr>
        <p:blipFill>
          <a:blip r:embed="rId2"/>
          <a:srcRect/>
          <a:stretch>
            <a:fillRect/>
          </a:stretch>
        </p:blipFill>
        <p:spPr>
          <a:xfrm>
            <a:off x="10456008" y="133237"/>
            <a:ext cx="1544321" cy="907413"/>
          </a:xfrm>
          <a:prstGeom prst="rect">
            <a:avLst/>
          </a:prstGeom>
          <a:noFill/>
          <a:ln cap="flat">
            <a:noFill/>
          </a:ln>
        </p:spPr>
      </p:pic>
      <p:pic>
        <p:nvPicPr>
          <p:cNvPr id="3" name="Image 4" descr="U:\COM\logo mairie.png"/>
          <p:cNvPicPr>
            <a:picLocks noChangeAspect="1"/>
          </p:cNvPicPr>
          <p:nvPr/>
        </p:nvPicPr>
        <p:blipFill>
          <a:blip r:embed="rId3"/>
          <a:srcRect/>
          <a:stretch>
            <a:fillRect/>
          </a:stretch>
        </p:blipFill>
        <p:spPr>
          <a:xfrm>
            <a:off x="85779" y="133237"/>
            <a:ext cx="1701826" cy="542266"/>
          </a:xfrm>
          <a:prstGeom prst="rect">
            <a:avLst/>
          </a:prstGeom>
          <a:noFill/>
          <a:ln cap="flat">
            <a:noFill/>
          </a:ln>
        </p:spPr>
      </p:pic>
      <p:sp>
        <p:nvSpPr>
          <p:cNvPr id="4" name="ZoneTexte 5"/>
          <p:cNvSpPr txBox="1"/>
          <p:nvPr/>
        </p:nvSpPr>
        <p:spPr>
          <a:xfrm>
            <a:off x="1880079" y="83393"/>
            <a:ext cx="7639940"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b="1" i="0" u="none" strike="noStrike" kern="1200" cap="none" spc="0" baseline="0">
                <a:solidFill>
                  <a:srgbClr val="54A021"/>
                </a:solidFill>
                <a:uFillTx/>
                <a:latin typeface="Trebuchet MS"/>
              </a:rPr>
              <a:t>Projet de Co-construction d’une politique associative concertée en partenariat avec le Mouvement Associatif</a:t>
            </a:r>
          </a:p>
        </p:txBody>
      </p:sp>
      <p:sp>
        <p:nvSpPr>
          <p:cNvPr id="5" name="Organigramme : Alternative 6"/>
          <p:cNvSpPr/>
          <p:nvPr/>
        </p:nvSpPr>
        <p:spPr>
          <a:xfrm>
            <a:off x="249686" y="961729"/>
            <a:ext cx="3083173" cy="4071393"/>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gradFill>
            <a:gsLst>
              <a:gs pos="0">
                <a:srgbClr val="D3E5BD"/>
              </a:gs>
              <a:gs pos="100000">
                <a:srgbClr val="A0C960"/>
              </a:gs>
            </a:gsLst>
            <a:lin ang="5400000"/>
          </a:gradFill>
          <a:ln cap="flat">
            <a:noFill/>
            <a:prstDash val="solid"/>
          </a:ln>
          <a:effectLst>
            <a:outerShdw dist="12701" dir="5400000" algn="tl">
              <a:srgbClr val="000000"/>
            </a:outerShdw>
          </a:effectLst>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1200" cap="none" spc="0" baseline="0">
                <a:solidFill>
                  <a:srgbClr val="000000"/>
                </a:solidFill>
                <a:uFillTx/>
                <a:latin typeface="Aharoni" pitchFamily="2"/>
                <a:cs typeface="Aharoni" pitchFamily="2"/>
              </a:rPr>
              <a:t>Pourquoi ce projet?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Trebuchet MS"/>
            </a:endParaRPr>
          </a:p>
          <a:p>
            <a:pPr marL="171450" marR="0" lvl="0" indent="-17145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Pour se conformer aux préconisations de l’Etat (cadre règlementaire en évolution: charte d’engagements réciproques entre l’Etat, les collectivités territoriales et les associations du 14/02/2014, circulaire du Premier Ministre du 29/09/2015)</a:t>
            </a:r>
          </a:p>
          <a:p>
            <a:pPr marL="171450" marR="0" lvl="0" indent="-17145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Pour consolider la vie associative Saint-Jeannaise dans un contexte économique contraint  (mutualisation de moyens, diversification des modes de financement, recherche d’autres modes de fonctionnement…)</a:t>
            </a:r>
          </a:p>
          <a:p>
            <a:pPr marL="171450" marR="0" lvl="0" indent="-171450" algn="just"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Répondre aux attentes et besoins exprimés par les associations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Trebuchet MS"/>
            </a:endParaRPr>
          </a:p>
        </p:txBody>
      </p:sp>
      <p:sp>
        <p:nvSpPr>
          <p:cNvPr id="6" name="Organigramme : Alternative 8"/>
          <p:cNvSpPr/>
          <p:nvPr/>
        </p:nvSpPr>
        <p:spPr>
          <a:xfrm>
            <a:off x="4281769" y="1204959"/>
            <a:ext cx="4187110" cy="135878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gradFill>
            <a:gsLst>
              <a:gs pos="0">
                <a:srgbClr val="D3E5BD"/>
              </a:gs>
              <a:gs pos="100000">
                <a:srgbClr val="A0C960"/>
              </a:gs>
            </a:gsLst>
            <a:lin ang="5400000"/>
          </a:gradFill>
          <a:ln cap="flat">
            <a:noFill/>
            <a:prstDash val="solid"/>
          </a:ln>
          <a:effectLst>
            <a:outerShdw dist="12701" dir="5400000" algn="tl">
              <a:srgbClr val="000000"/>
            </a:outerShdw>
          </a:effectLst>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1200" cap="none" spc="0" baseline="0">
                <a:solidFill>
                  <a:srgbClr val="000000"/>
                </a:solidFill>
                <a:uFillTx/>
                <a:latin typeface="Aharoni" pitchFamily="2"/>
                <a:cs typeface="Aharoni" pitchFamily="2"/>
              </a:rPr>
              <a:t>Les objectifs de cette démarche: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1" i="0" u="sng" strike="noStrike" kern="1200" cap="none" spc="0" baseline="0">
              <a:solidFill>
                <a:srgbClr val="000000"/>
              </a:solidFill>
              <a:uFillTx/>
              <a:latin typeface="Aharoni" pitchFamily="2"/>
              <a:cs typeface="Aharoni"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Maintenir l’activité associative</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Aider les associations qui pourraient rencontrer des difficultés</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Favoriser les actions inter-associatives ayant un intérêt communal</a:t>
            </a:r>
          </a:p>
        </p:txBody>
      </p:sp>
      <p:sp>
        <p:nvSpPr>
          <p:cNvPr id="7" name="Flèche droite 9"/>
          <p:cNvSpPr/>
          <p:nvPr/>
        </p:nvSpPr>
        <p:spPr>
          <a:xfrm>
            <a:off x="3597944" y="1735558"/>
            <a:ext cx="418740" cy="341830"/>
          </a:xfrm>
          <a:custGeom>
            <a:avLst>
              <a:gd name="f0" fmla="val 1278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90C226"/>
          </a:solidFill>
          <a:ln w="19046" cap="rnd">
            <a:solidFill>
              <a:srgbClr val="688E1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Trebuchet MS"/>
            </a:endParaRPr>
          </a:p>
        </p:txBody>
      </p:sp>
      <p:pic>
        <p:nvPicPr>
          <p:cNvPr id="8" name="Image 10"/>
          <p:cNvPicPr>
            <a:picLocks noChangeAspect="1"/>
          </p:cNvPicPr>
          <p:nvPr/>
        </p:nvPicPr>
        <p:blipFill>
          <a:blip r:embed="rId4"/>
          <a:stretch>
            <a:fillRect/>
          </a:stretch>
        </p:blipFill>
        <p:spPr>
          <a:xfrm rot="20192465">
            <a:off x="-4086" y="555148"/>
            <a:ext cx="1110895" cy="1110895"/>
          </a:xfrm>
          <a:prstGeom prst="rect">
            <a:avLst/>
          </a:prstGeom>
          <a:noFill/>
          <a:ln cap="flat">
            <a:noFill/>
          </a:ln>
        </p:spPr>
      </p:pic>
      <p:sp>
        <p:nvSpPr>
          <p:cNvPr id="9" name="Organigramme : Alternative 11"/>
          <p:cNvSpPr/>
          <p:nvPr/>
        </p:nvSpPr>
        <p:spPr>
          <a:xfrm>
            <a:off x="3909983" y="2969578"/>
            <a:ext cx="4930682" cy="1682057"/>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gradFill>
            <a:gsLst>
              <a:gs pos="0">
                <a:srgbClr val="D3E5BD"/>
              </a:gs>
              <a:gs pos="100000">
                <a:srgbClr val="A0C960"/>
              </a:gs>
            </a:gsLst>
            <a:lin ang="5400000"/>
          </a:gradFill>
          <a:ln cap="flat">
            <a:noFill/>
            <a:prstDash val="solid"/>
          </a:ln>
          <a:effectLst>
            <a:outerShdw dist="12701" dir="5400000" algn="tl">
              <a:srgbClr val="000000"/>
            </a:outerShdw>
          </a:effectLst>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1200" cap="none" spc="0" baseline="0">
                <a:solidFill>
                  <a:srgbClr val="000000"/>
                </a:solidFill>
                <a:uFillTx/>
                <a:latin typeface="Aharoni" pitchFamily="2"/>
                <a:cs typeface="Aharoni" pitchFamily="2"/>
              </a:rPr>
              <a:t>Déclinaison du projet: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1" i="0" u="sng" strike="noStrike" kern="1200" cap="none" spc="0" baseline="0">
              <a:solidFill>
                <a:srgbClr val="000000"/>
              </a:solidFill>
              <a:uFillTx/>
              <a:latin typeface="Aharoni" pitchFamily="2"/>
              <a:cs typeface="Aharoni"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Constitution de groupes de travail (1 délégué par association) pour déterminer les problématiques transversales à traiter</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Outils mobilisations pour la mise en place d’un accompagnement: Formations, cycle de conférences thématiques animés par des spécialistes, animateurs ou experts juridiques, dispositif local d’accompagnement…</a:t>
            </a:r>
          </a:p>
        </p:txBody>
      </p:sp>
      <p:sp>
        <p:nvSpPr>
          <p:cNvPr id="10" name="Flèche droite 12"/>
          <p:cNvSpPr/>
          <p:nvPr/>
        </p:nvSpPr>
        <p:spPr>
          <a:xfrm rot="5400013">
            <a:off x="6226350" y="2595753"/>
            <a:ext cx="297920" cy="341830"/>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90C226"/>
          </a:solidFill>
          <a:ln w="19046" cap="rnd">
            <a:solidFill>
              <a:srgbClr val="688E1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Trebuchet MS"/>
            </a:endParaRPr>
          </a:p>
        </p:txBody>
      </p:sp>
      <p:sp>
        <p:nvSpPr>
          <p:cNvPr id="11" name="Rectangle 15"/>
          <p:cNvSpPr/>
          <p:nvPr/>
        </p:nvSpPr>
        <p:spPr>
          <a:xfrm>
            <a:off x="2047250" y="5210452"/>
            <a:ext cx="7917149" cy="1396700"/>
          </a:xfrm>
          <a:prstGeom prst="rect">
            <a:avLst/>
          </a:prstGeom>
          <a:gradFill>
            <a:gsLst>
              <a:gs pos="0">
                <a:srgbClr val="E7BC41"/>
              </a:gs>
              <a:gs pos="100000">
                <a:srgbClr val="D2A91B"/>
              </a:gs>
            </a:gsLst>
            <a:lin ang="5400000"/>
          </a:gradFill>
          <a:ln cap="flat">
            <a:noFill/>
            <a:prstDash val="solid"/>
          </a:ln>
          <a:effectLst>
            <a:outerShdw dist="38103" dir="5400000" algn="tl">
              <a:srgbClr val="000000">
                <a:alpha val="35000"/>
              </a:srgbClr>
            </a:outerShdw>
          </a:effectLst>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sng" strike="noStrike" kern="1200" cap="none" spc="0" baseline="0" dirty="0">
                <a:solidFill>
                  <a:srgbClr val="C42F1A"/>
                </a:solidFill>
                <a:uFillTx/>
                <a:latin typeface="Trebuchet MS"/>
              </a:rPr>
              <a:t>Un aboutissement: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FFFFFF"/>
                </a:solidFill>
                <a:uFillTx/>
                <a:latin typeface="Trebuchet MS"/>
              </a:rPr>
              <a:t>- Signature d’une déclinaison locale de la charte des engagements réciproques visant à favoriser la mise en œuvre d’une politique associative concertée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FFFFFF"/>
                </a:solidFill>
                <a:uFillTx/>
                <a:latin typeface="Trebuchet MS"/>
              </a:rPr>
              <a:t>- Création d’une maison des associations </a:t>
            </a:r>
          </a:p>
        </p:txBody>
      </p:sp>
      <p:pic>
        <p:nvPicPr>
          <p:cNvPr id="12" name="Image 16"/>
          <p:cNvPicPr>
            <a:picLocks noChangeAspect="1"/>
          </p:cNvPicPr>
          <p:nvPr/>
        </p:nvPicPr>
        <p:blipFill>
          <a:blip r:embed="rId5"/>
          <a:stretch>
            <a:fillRect/>
          </a:stretch>
        </p:blipFill>
        <p:spPr>
          <a:xfrm>
            <a:off x="1080656" y="5402650"/>
            <a:ext cx="1031790" cy="1058664"/>
          </a:xfrm>
          <a:prstGeom prst="rect">
            <a:avLst/>
          </a:prstGeom>
          <a:noFill/>
          <a:ln cap="flat">
            <a:noFill/>
          </a:ln>
        </p:spPr>
      </p:pic>
      <p:sp>
        <p:nvSpPr>
          <p:cNvPr id="13" name="Organigramme : Carte perforée 19"/>
          <p:cNvSpPr/>
          <p:nvPr/>
        </p:nvSpPr>
        <p:spPr>
          <a:xfrm>
            <a:off x="10359539" y="2391402"/>
            <a:ext cx="1640790" cy="1813127"/>
          </a:xfrm>
          <a:custGeom>
            <a:avLst/>
            <a:gdLst>
              <a:gd name="f0" fmla="val w"/>
              <a:gd name="f1" fmla="val h"/>
              <a:gd name="f2" fmla="val 0"/>
              <a:gd name="f3" fmla="val 5"/>
              <a:gd name="f4" fmla="val 1"/>
              <a:gd name="f5" fmla="*/ f0 1 5"/>
              <a:gd name="f6" fmla="*/ f1 1 5"/>
              <a:gd name="f7" fmla="+- f3 0 f2"/>
              <a:gd name="f8" fmla="*/ f7 1 5"/>
              <a:gd name="f9" fmla="*/ f2 1 f8"/>
              <a:gd name="f10" fmla="*/ f3 1 f8"/>
              <a:gd name="f11" fmla="*/ f8 1 f8"/>
              <a:gd name="f12" fmla="*/ f9 f5 1"/>
              <a:gd name="f13" fmla="*/ f10 f5 1"/>
              <a:gd name="f14" fmla="*/ f10 f6 1"/>
              <a:gd name="f15" fmla="*/ f11 f6 1"/>
            </a:gdLst>
            <a:ahLst/>
            <a:cxnLst>
              <a:cxn ang="3cd4">
                <a:pos x="hc" y="t"/>
              </a:cxn>
              <a:cxn ang="0">
                <a:pos x="r" y="vc"/>
              </a:cxn>
              <a:cxn ang="cd4">
                <a:pos x="hc" y="b"/>
              </a:cxn>
              <a:cxn ang="cd2">
                <a:pos x="l" y="vc"/>
              </a:cxn>
            </a:cxnLst>
            <a:rect l="f12" t="f15" r="f13" b="f14"/>
            <a:pathLst>
              <a:path w="5" h="5">
                <a:moveTo>
                  <a:pt x="f2" y="f4"/>
                </a:moveTo>
                <a:lnTo>
                  <a:pt x="f4" y="f2"/>
                </a:lnTo>
                <a:lnTo>
                  <a:pt x="f3" y="f2"/>
                </a:lnTo>
                <a:lnTo>
                  <a:pt x="f3" y="f3"/>
                </a:lnTo>
                <a:lnTo>
                  <a:pt x="f2" y="f3"/>
                </a:lnTo>
                <a:close/>
              </a:path>
            </a:pathLst>
          </a:custGeom>
          <a:gradFill>
            <a:gsLst>
              <a:gs pos="0">
                <a:srgbClr val="E8723E"/>
              </a:gs>
              <a:gs pos="100000">
                <a:srgbClr val="D35D16"/>
              </a:gs>
            </a:gsLst>
            <a:lin ang="5400000"/>
          </a:gradFill>
          <a:ln cap="flat">
            <a:noFill/>
            <a:prstDash val="solid"/>
          </a:ln>
          <a:effectLst>
            <a:outerShdw dist="38103" dir="5400000" algn="tl">
              <a:srgbClr val="000000">
                <a:alpha val="3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sng" strike="noStrike" kern="1200" cap="none" spc="0" baseline="0">
                <a:solidFill>
                  <a:srgbClr val="FFFFFF"/>
                </a:solidFill>
                <a:uFillTx/>
                <a:latin typeface="Trebuchet MS"/>
              </a:rPr>
              <a:t>Prochain RDV:</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solidFill>
                  <a:srgbClr val="FFFFFF"/>
                </a:solidFill>
                <a:uFillTx/>
                <a:latin typeface="Trebuchet MS"/>
              </a:rPr>
              <a:t>15 novembre 2016 – 18h30 Espace Palumbo: </a:t>
            </a:r>
            <a:r>
              <a:rPr lang="fr-FR" sz="1100" b="0" i="0" u="none" strike="noStrike" kern="1200" cap="none" spc="0" baseline="0">
                <a:solidFill>
                  <a:srgbClr val="FFFFFF"/>
                </a:solidFill>
                <a:uFillTx/>
                <a:latin typeface="Trebuchet MS"/>
              </a:rPr>
              <a:t>rencontre avec les délégués associatifs</a:t>
            </a:r>
          </a:p>
        </p:txBody>
      </p:sp>
      <p:pic>
        <p:nvPicPr>
          <p:cNvPr id="14" name="Image 18"/>
          <p:cNvPicPr>
            <a:picLocks noChangeAspect="1"/>
          </p:cNvPicPr>
          <p:nvPr/>
        </p:nvPicPr>
        <p:blipFill>
          <a:blip r:embed="rId6"/>
          <a:stretch>
            <a:fillRect/>
          </a:stretch>
        </p:blipFill>
        <p:spPr>
          <a:xfrm>
            <a:off x="9987753" y="1673598"/>
            <a:ext cx="1285454" cy="1149409"/>
          </a:xfrm>
          <a:prstGeom prst="rect">
            <a:avLst/>
          </a:prstGeom>
          <a:noFill/>
          <a:ln cap="flat">
            <a:noFill/>
          </a:ln>
        </p:spPr>
      </p:pic>
    </p:spTree>
    <p:extLst>
      <p:ext uri="{BB962C8B-B14F-4D97-AF65-F5344CB8AC3E}">
        <p14:creationId xmlns:p14="http://schemas.microsoft.com/office/powerpoint/2010/main" val="342779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437970" y="143981"/>
            <a:ext cx="4939415" cy="706456"/>
          </a:xfrm>
          <a:solidFill>
            <a:srgbClr val="E76618"/>
          </a:solidFill>
          <a:ln w="19046" cap="rnd">
            <a:solidFill>
              <a:srgbClr val="AA490E"/>
            </a:solidFill>
            <a:prstDash val="solid"/>
          </a:ln>
        </p:spPr>
        <p:txBody>
          <a:bodyPr/>
          <a:lstStyle/>
          <a:p>
            <a:pPr lvl="0"/>
            <a:r>
              <a:rPr lang="fr-FR">
                <a:solidFill>
                  <a:srgbClr val="FFFFFF"/>
                </a:solidFill>
              </a:rPr>
              <a:t>Quelques précisions…</a:t>
            </a:r>
          </a:p>
        </p:txBody>
      </p:sp>
      <p:sp>
        <p:nvSpPr>
          <p:cNvPr id="3" name="Espace réservé du contenu 2"/>
          <p:cNvSpPr txBox="1">
            <a:spLocks noGrp="1"/>
          </p:cNvSpPr>
          <p:nvPr>
            <p:ph idx="1"/>
          </p:nvPr>
        </p:nvSpPr>
        <p:spPr>
          <a:xfrm>
            <a:off x="232751" y="1006333"/>
            <a:ext cx="11739707" cy="2697452"/>
          </a:xfrm>
          <a:solidFill>
            <a:srgbClr val="FFFFFF"/>
          </a:solidFill>
          <a:ln w="38103" cap="rnd">
            <a:solidFill>
              <a:srgbClr val="E6B91E"/>
            </a:solidFill>
            <a:prstDash val="solid"/>
          </a:ln>
        </p:spPr>
        <p:txBody>
          <a:bodyPr/>
          <a:lstStyle/>
          <a:p>
            <a:pPr lvl="0">
              <a:lnSpc>
                <a:spcPct val="80000"/>
              </a:lnSpc>
            </a:pPr>
            <a:r>
              <a:rPr lang="fr-FR" sz="1600" b="1">
                <a:solidFill>
                  <a:srgbClr val="90C226"/>
                </a:solidFill>
              </a:rPr>
              <a:t>Le Mouvement Associatif Languedoc Roussillon Midi Pyrénées:</a:t>
            </a:r>
          </a:p>
          <a:p>
            <a:pPr marL="0" lvl="0" indent="0" algn="just">
              <a:spcBef>
                <a:spcPts val="0"/>
              </a:spcBef>
              <a:buNone/>
            </a:pPr>
            <a:r>
              <a:rPr lang="fr-FR" sz="1100">
                <a:solidFill>
                  <a:srgbClr val="000000"/>
                </a:solidFill>
                <a:latin typeface="Calibri" pitchFamily="34"/>
              </a:rPr>
              <a:t>Le Mouvement Associatif Languedoc Roussillon, Midi-Pyrénées est l’instance de représentation du mouvement associatif organisé auprès de l’Etat et de la Région. Il regroupe 15 coordinations sectorielles, représentant plus de 80 000 associations sur les 139 0000 existantes dans notre grande région et  qui agissent dans des secteurs aussi variés que l’éducation populaire, l’environnement, l’action culturelle, le sport, le développement, rural, la solidarité internationale, le droits des femmes, l’action sanitaire et sociale, la vie étudiante, la lutte contre les discriminations, la défense des consommateurs, droits de l’homme, etc. Association à but non lucratif, régie par la loi 1901, le Mouvement Associatif est le lieu où se discute, s’évalue, se définit la place des associations dans la région. Il travaille, en commun avec ses coordinations membres, à une reconnaissance pleine et entière des valeurs et intérêts des associations.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Il a pour but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•De faire reconnaître le monde associatif comme un corps intermédiaire à part entière pour un dialogue civil au service de l’intérêt général ;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•De contribuer à promouvoir une vie associative qui vise à développer des projets d’intérêt général et des activités sans finalité lucrative et d’en être le porte-parole à travers une communication publique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•De rassembler et défendre l’ensemble des associations qui créent des liens sociaux, développent la citoyenneté participative, luttent contre toutes les discriminations   ; qui préservent ces valeurs pour une Europe plus sociale et plus solidaire et qui promeuvent la solidarité internationale ;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•D’’améliorer l’efficacité des membres par des stratégies ou des plates-formes communes, par le dialogue et/ou la négociation avec les autorités publiques ;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•De rechercher une vision prospective de la vie associative autour de ses spécificités citoyennes et gestionnaires ; </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•De développer des partenariats avec toutes les organisations qui adhérent aux mêmes valeurs et poursuivent les mêmes objectifs notamment sur le terrain de l’économie sociale et solidaire.</a:t>
            </a:r>
            <a:endParaRPr lang="fr-FR" sz="1100" b="1">
              <a:solidFill>
                <a:srgbClr val="000000"/>
              </a:solidFill>
              <a:latin typeface="Calibri" pitchFamily="34"/>
            </a:endParaRPr>
          </a:p>
          <a:p>
            <a:pPr marL="0" lvl="0" indent="0" algn="just">
              <a:spcBef>
                <a:spcPts val="0"/>
              </a:spcBef>
              <a:buNone/>
            </a:pPr>
            <a:r>
              <a:rPr lang="fr-FR" sz="1100">
                <a:solidFill>
                  <a:srgbClr val="000000"/>
                </a:solidFill>
                <a:latin typeface="Calibri" pitchFamily="34"/>
              </a:rPr>
              <a:t>•De faciliter les relations avec les Services de l’ensemble des autorités publiques en étant un interlocuteur repéré en charge d’orienter les débats vers les acteurs opportuns</a:t>
            </a:r>
            <a:r>
              <a:rPr lang="fr-FR" sz="1100" b="1">
                <a:solidFill>
                  <a:srgbClr val="000000"/>
                </a:solidFill>
                <a:latin typeface="Calibri" pitchFamily="34"/>
              </a:rPr>
              <a:t>. </a:t>
            </a:r>
          </a:p>
          <a:p>
            <a:pPr lvl="1">
              <a:lnSpc>
                <a:spcPct val="80000"/>
              </a:lnSpc>
            </a:pPr>
            <a:endParaRPr lang="fr-FR" sz="400">
              <a:solidFill>
                <a:srgbClr val="000000"/>
              </a:solidFill>
            </a:endParaRPr>
          </a:p>
        </p:txBody>
      </p:sp>
      <p:sp>
        <p:nvSpPr>
          <p:cNvPr id="4" name="Espace réservé du contenu 2"/>
          <p:cNvSpPr txBox="1"/>
          <p:nvPr/>
        </p:nvSpPr>
        <p:spPr>
          <a:xfrm>
            <a:off x="147785" y="3859682"/>
            <a:ext cx="11928119" cy="1968556"/>
          </a:xfrm>
          <a:prstGeom prst="rect">
            <a:avLst/>
          </a:prstGeom>
          <a:solidFill>
            <a:srgbClr val="FFFFFF"/>
          </a:solidFill>
          <a:ln w="38103" cap="rnd">
            <a:solidFill>
              <a:srgbClr val="E6B91E"/>
            </a:solidFill>
            <a:prstDash val="solid"/>
            <a:miter/>
          </a:ln>
        </p:spPr>
        <p:txBody>
          <a:bodyPr vert="horz" wrap="square" lIns="91440" tIns="45720" rIns="91440" bIns="45720" anchor="t" anchorCtr="0" compatLnSpc="1">
            <a:normAutofit/>
          </a:bodyPr>
          <a:lstStyle/>
          <a:p>
            <a:pPr marL="342900" marR="0" lvl="0" indent="-342900" algn="l" defTabSz="457200" rtl="0" fontAlgn="auto" hangingPunct="1">
              <a:lnSpc>
                <a:spcPct val="80000"/>
              </a:lnSpc>
              <a:spcBef>
                <a:spcPts val="1000"/>
              </a:spcBef>
              <a:spcAft>
                <a:spcPts val="0"/>
              </a:spcAft>
              <a:buClr>
                <a:srgbClr val="90C226"/>
              </a:buClr>
              <a:buSzPct val="80000"/>
              <a:buFont typeface="Wingdings 3"/>
              <a:buChar char=""/>
              <a:tabLst/>
              <a:defRPr sz="1800" b="0" i="0" u="none" strike="noStrike" kern="0" cap="none" spc="0" baseline="0">
                <a:solidFill>
                  <a:srgbClr val="000000"/>
                </a:solidFill>
                <a:uFillTx/>
              </a:defRPr>
            </a:pPr>
            <a:r>
              <a:rPr lang="fr-FR" sz="1600" b="1" i="0" u="none" strike="noStrike" kern="1200" cap="none" spc="0" baseline="0">
                <a:solidFill>
                  <a:srgbClr val="90C226"/>
                </a:solidFill>
                <a:uFillTx/>
                <a:latin typeface="Trebuchet MS"/>
              </a:rPr>
              <a:t>La charte des engagements réciproques entre l’Etat, les collectivités territoriales et les associations:</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CA" sz="1100" b="0" i="0" u="none" strike="noStrike" kern="1200" cap="none" spc="0" baseline="0">
                <a:solidFill>
                  <a:srgbClr val="404040"/>
                </a:solidFill>
                <a:uFillTx/>
                <a:latin typeface="Calibri" pitchFamily="34"/>
              </a:rPr>
              <a:t>Signée le 14 Février 2014, la Charte des engagements réciproques entre l’État, les collectivités territoriales et les associations constitue un acte solennel visant à mieux reconnaitre la vie associative française et à intensifier la coopération des parties au service de l’intérêt général. Outre l’État et le Mouvement associatif, ses signataires sont l’ARF (Association des régions de France), l’ADF (Assemblée des départements de France), l’AMF (Association des Maires de France), l’AMGVF (Association des Maires des Grandes Villes de France), et le RTES (Réseau des Collectivités Territoriales pour une Économie Solidaire). </a:t>
            </a:r>
            <a:endParaRPr lang="fr-FR" sz="1100" b="0" i="0" u="none" strike="noStrike" kern="1200" cap="none" spc="0" baseline="0">
              <a:solidFill>
                <a:srgbClr val="404040"/>
              </a:solidFill>
              <a:uFillTx/>
              <a:latin typeface="Calibri" pitchFamily="34"/>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CA" sz="1100" b="0" i="0" u="none" strike="noStrike" kern="1200" cap="none" spc="0" baseline="0">
                <a:solidFill>
                  <a:srgbClr val="404040"/>
                </a:solidFill>
                <a:uFillTx/>
                <a:latin typeface="Calibri" pitchFamily="34"/>
              </a:rPr>
              <a:t>La charte appelle de ses vœux des déclinaisons territoriales : tous les échelons sont donc mobilisés. Cette démarche était par ailleurs inscrite dans les objectifs de la Grande Cause Nationale 2014 sur « l’engagement associatif ». Cette charte des engagements réciproques constitue une opportunité pour renforcer le dialogue civil : </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CA" sz="1100" b="0" i="0" u="none" strike="noStrike" kern="1200" cap="none" spc="0" baseline="0">
                <a:solidFill>
                  <a:srgbClr val="404040"/>
                </a:solidFill>
                <a:uFillTx/>
                <a:latin typeface="Calibri" pitchFamily="34"/>
              </a:rPr>
              <a:t>-Construire et faire vivre des partenariats durables entre les associations et la commune</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CA" sz="1100" b="0" i="0" u="none" strike="noStrike" kern="1200" cap="none" spc="0" baseline="0">
                <a:solidFill>
                  <a:srgbClr val="404040"/>
                </a:solidFill>
                <a:uFillTx/>
                <a:latin typeface="Calibri" pitchFamily="34"/>
              </a:rPr>
              <a:t>-Proposer une déclinaison adaptée aux enjeux et au contexte local de la commune </a:t>
            </a:r>
            <a:endParaRPr lang="fr-FR" sz="1100" b="0" i="0" u="none" strike="noStrike" kern="1200" cap="none" spc="0" baseline="0">
              <a:solidFill>
                <a:srgbClr val="404040"/>
              </a:solidFill>
              <a:uFillTx/>
              <a:latin typeface="Calibri"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CA" sz="1100" b="0" i="0" u="none" strike="noStrike" kern="1200" cap="none" spc="0" baseline="0">
                <a:solidFill>
                  <a:srgbClr val="404040"/>
                </a:solidFill>
                <a:uFillTx/>
                <a:latin typeface="Calibri" pitchFamily="34"/>
              </a:rPr>
              <a:t>La Ville de Saint-Jean a la volonté de maintenir et de développer l’activité associative locale dans un </a:t>
            </a:r>
            <a:r>
              <a:rPr lang="fr-CA" sz="1100" b="0" i="0" u="none" strike="noStrike" kern="1200" cap="none" spc="0" baseline="0">
                <a:solidFill>
                  <a:srgbClr val="000000"/>
                </a:solidFill>
                <a:uFillTx/>
                <a:latin typeface="Calibri" pitchFamily="34"/>
              </a:rPr>
              <a:t>contexte économique contraint, en créant les conditions nécessaires au dialogue avec et entre les associations.</a:t>
            </a:r>
            <a:endParaRPr lang="fr-FR" sz="1100" b="0" i="0" u="none" strike="noStrike" kern="1200" cap="none" spc="0" baseline="0">
              <a:solidFill>
                <a:srgbClr val="000000"/>
              </a:solidFill>
              <a:uFillTx/>
              <a:latin typeface="Calibri" pitchFamily="34"/>
            </a:endParaRPr>
          </a:p>
        </p:txBody>
      </p:sp>
      <p:sp>
        <p:nvSpPr>
          <p:cNvPr id="5" name="Flèche vers le haut 4"/>
          <p:cNvSpPr/>
          <p:nvPr/>
        </p:nvSpPr>
        <p:spPr>
          <a:xfrm rot="5400013">
            <a:off x="953628" y="5991094"/>
            <a:ext cx="374071" cy="452582"/>
          </a:xfrm>
          <a:custGeom>
            <a:avLst>
              <a:gd name="f0" fmla="val 892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f20 f19 1"/>
              <a:gd name="f28" fmla="*/ 21600 f21 1"/>
              <a:gd name="f29" fmla="*/ 0 f21 1"/>
              <a:gd name="f30" fmla="*/ f19 f12 1"/>
              <a:gd name="f31" fmla="*/ f20 f13 1"/>
              <a:gd name="f32" fmla="+- f24 0 f3"/>
              <a:gd name="f33" fmla="+- f25 0 f3"/>
              <a:gd name="f34" fmla="*/ f27 1 10800"/>
              <a:gd name="f35" fmla="*/ f29 1 f21"/>
              <a:gd name="f36" fmla="*/ f28 1 f21"/>
              <a:gd name="f37" fmla="*/ f26 f12 1"/>
              <a:gd name="f38" fmla="+- f20 0 f34"/>
              <a:gd name="f39" fmla="*/ f36 f13 1"/>
              <a:gd name="f40" fmla="*/ f35 f12 1"/>
              <a:gd name="f41" fmla="*/ f36 f12 1"/>
              <a:gd name="f42" fmla="*/ f38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42" r="f37" b="f39"/>
            <a:pathLst>
              <a:path w="21600" h="21600">
                <a:moveTo>
                  <a:pt x="f19" y="f8"/>
                </a:moveTo>
                <a:lnTo>
                  <a:pt x="f19" y="f20"/>
                </a:lnTo>
                <a:lnTo>
                  <a:pt x="f7" y="f20"/>
                </a:lnTo>
                <a:lnTo>
                  <a:pt x="f9" y="f7"/>
                </a:lnTo>
                <a:lnTo>
                  <a:pt x="f8" y="f20"/>
                </a:lnTo>
                <a:lnTo>
                  <a:pt x="f26" y="f20"/>
                </a:lnTo>
                <a:lnTo>
                  <a:pt x="f26" y="f8"/>
                </a:lnTo>
                <a:close/>
              </a:path>
            </a:pathLst>
          </a:custGeom>
          <a:solidFill>
            <a:srgbClr val="90C226"/>
          </a:solidFill>
          <a:ln w="19046" cap="rnd">
            <a:solidFill>
              <a:srgbClr val="688E1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Trebuchet MS"/>
            </a:endParaRPr>
          </a:p>
        </p:txBody>
      </p:sp>
      <p:sp>
        <p:nvSpPr>
          <p:cNvPr id="6" name="ZoneTexte 5"/>
          <p:cNvSpPr txBox="1"/>
          <p:nvPr/>
        </p:nvSpPr>
        <p:spPr>
          <a:xfrm>
            <a:off x="1440874" y="5894222"/>
            <a:ext cx="10427854"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a:solidFill>
                  <a:srgbClr val="000000"/>
                </a:solidFill>
                <a:uFillTx/>
                <a:latin typeface="Trebuchet MS"/>
              </a:rPr>
              <a:t>Retrouver sur </a:t>
            </a:r>
            <a:r>
              <a:rPr lang="fr-FR" sz="1200" b="0" i="0" u="none" strike="noStrike" kern="1200" cap="none" spc="0" baseline="0">
                <a:solidFill>
                  <a:srgbClr val="0070C0"/>
                </a:solidFill>
                <a:uFillTx/>
                <a:latin typeface="Trebuchet MS"/>
                <a:hlinkClick r:id="rId2"/>
              </a:rPr>
              <a:t>http://www.associations.gouv.fr</a:t>
            </a:r>
            <a:r>
              <a:rPr lang="fr-FR" sz="1200" b="0" i="0" u="none" strike="noStrike" kern="1200" cap="none" spc="0" baseline="0">
                <a:solidFill>
                  <a:srgbClr val="0070C0"/>
                </a:solidFill>
                <a:uFillTx/>
                <a:latin typeface="Trebuchet MS"/>
              </a:rPr>
              <a:t> </a:t>
            </a:r>
            <a:r>
              <a:rPr lang="fr-FR" sz="1200" b="0" i="0" u="none" strike="noStrike" kern="1200" cap="none" spc="0" baseline="0">
                <a:solidFill>
                  <a:srgbClr val="000000"/>
                </a:solidFill>
                <a:uFillTx/>
                <a:latin typeface="Trebuchet MS"/>
              </a:rPr>
              <a:t>l’intégralité de la charte des engagements réciproques entre l’Etat, les collectivités territoriales et les associations du 14 février 2014 et de la circulaire du Premier Ministre relative aux nouvelles relations entre les pouvoirs publics et les associations du 29 septembre 2015. </a:t>
            </a:r>
          </a:p>
        </p:txBody>
      </p:sp>
    </p:spTree>
    <p:extLst>
      <p:ext uri="{BB962C8B-B14F-4D97-AF65-F5344CB8AC3E}">
        <p14:creationId xmlns:p14="http://schemas.microsoft.com/office/powerpoint/2010/main" val="251204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81656" y="1010073"/>
            <a:ext cx="8596795" cy="4336980"/>
          </a:xfrm>
        </p:spPr>
        <p:txBody>
          <a:bodyPr anchorCtr="1"/>
          <a:lstStyle/>
          <a:p>
            <a:pPr lvl="0" algn="ctr"/>
            <a:r>
              <a:rPr lang="fr-FR" sz="8800">
                <a:solidFill>
                  <a:srgbClr val="C00000"/>
                </a:solidFill>
              </a:rPr>
              <a:t>Prochaines échéances de la</a:t>
            </a:r>
            <a:br>
              <a:rPr lang="fr-FR" sz="8800">
                <a:solidFill>
                  <a:srgbClr val="C00000"/>
                </a:solidFill>
              </a:rPr>
            </a:br>
            <a:r>
              <a:rPr lang="fr-FR" sz="8800">
                <a:solidFill>
                  <a:srgbClr val="C00000"/>
                </a:solidFill>
              </a:rPr>
              <a:t>démarche</a:t>
            </a:r>
          </a:p>
        </p:txBody>
      </p:sp>
    </p:spTree>
    <p:extLst>
      <p:ext uri="{BB962C8B-B14F-4D97-AF65-F5344CB8AC3E}">
        <p14:creationId xmlns:p14="http://schemas.microsoft.com/office/powerpoint/2010/main" val="264394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noGrp="1"/>
          </p:cNvSpPr>
          <p:nvPr>
            <p:ph type="title"/>
          </p:nvPr>
        </p:nvSpPr>
        <p:spPr>
          <a:xfrm>
            <a:off x="624903" y="705395"/>
            <a:ext cx="8596795" cy="5111932"/>
          </a:xfrm>
        </p:spPr>
        <p:txBody>
          <a:bodyPr>
            <a:normAutofit fontScale="90000"/>
          </a:bodyPr>
          <a:lstStyle/>
          <a:p>
            <a:pPr lvl="0"/>
            <a:r>
              <a:rPr lang="fr-FR" sz="3200" dirty="0" smtClean="0">
                <a:solidFill>
                  <a:srgbClr val="00B050"/>
                </a:solidFill>
              </a:rPr>
              <a:t>Jeudi 10 Novembre </a:t>
            </a:r>
            <a:r>
              <a:rPr lang="fr-FR" sz="3200" dirty="0">
                <a:solidFill>
                  <a:srgbClr val="00B050"/>
                </a:solidFill>
              </a:rPr>
              <a:t>2016 – Comité de Pilotage:</a:t>
            </a:r>
            <a:br>
              <a:rPr lang="fr-FR" sz="3200" dirty="0">
                <a:solidFill>
                  <a:srgbClr val="00B050"/>
                </a:solidFill>
              </a:rPr>
            </a:br>
            <a:r>
              <a:rPr lang="fr-FR" sz="3200" dirty="0"/>
              <a:t/>
            </a:r>
            <a:br>
              <a:rPr lang="fr-FR" sz="3200" dirty="0"/>
            </a:br>
            <a:r>
              <a:rPr lang="fr-FR" sz="2200" dirty="0">
                <a:solidFill>
                  <a:srgbClr val="002060"/>
                </a:solidFill>
              </a:rPr>
              <a:t>- Animé par Madame </a:t>
            </a:r>
            <a:r>
              <a:rPr lang="fr-FR" sz="2200" dirty="0" smtClean="0">
                <a:solidFill>
                  <a:srgbClr val="002060"/>
                </a:solidFill>
              </a:rPr>
              <a:t>Arrault avec Mesdames, Messieurs les adjoints des divers secteurs associatifs, Monsieur le </a:t>
            </a:r>
            <a:r>
              <a:rPr lang="fr-FR" sz="2200" dirty="0">
                <a:solidFill>
                  <a:srgbClr val="002060"/>
                </a:solidFill>
              </a:rPr>
              <a:t>président de </a:t>
            </a:r>
            <a:r>
              <a:rPr lang="fr-FR" sz="2200" dirty="0" smtClean="0">
                <a:solidFill>
                  <a:srgbClr val="002060"/>
                </a:solidFill>
              </a:rPr>
              <a:t>l’Office Municipal des Sports </a:t>
            </a:r>
            <a:r>
              <a:rPr lang="fr-FR" sz="2200" dirty="0">
                <a:solidFill>
                  <a:srgbClr val="002060"/>
                </a:solidFill>
              </a:rPr>
              <a:t>et </a:t>
            </a:r>
            <a:r>
              <a:rPr lang="fr-FR" sz="2200" dirty="0" smtClean="0">
                <a:solidFill>
                  <a:srgbClr val="002060"/>
                </a:solidFill>
              </a:rPr>
              <a:t>Monsieur le délégué régional </a:t>
            </a:r>
            <a:r>
              <a:rPr lang="fr-FR" sz="2200" dirty="0">
                <a:solidFill>
                  <a:srgbClr val="002060"/>
                </a:solidFill>
              </a:rPr>
              <a:t>du Mouvement </a:t>
            </a:r>
            <a:r>
              <a:rPr lang="fr-FR" sz="2200" dirty="0" smtClean="0">
                <a:solidFill>
                  <a:srgbClr val="002060"/>
                </a:solidFill>
              </a:rPr>
              <a:t>Associatif</a:t>
            </a:r>
            <a:r>
              <a:rPr lang="fr-FR" sz="2200" dirty="0">
                <a:solidFill>
                  <a:srgbClr val="002060"/>
                </a:solidFill>
              </a:rPr>
              <a:t/>
            </a:r>
            <a:br>
              <a:rPr lang="fr-FR" sz="2200" dirty="0">
                <a:solidFill>
                  <a:srgbClr val="002060"/>
                </a:solidFill>
              </a:rPr>
            </a:br>
            <a:r>
              <a:rPr lang="fr-FR" sz="2200" dirty="0">
                <a:solidFill>
                  <a:srgbClr val="002060"/>
                </a:solidFill>
              </a:rPr>
              <a:t/>
            </a:r>
            <a:br>
              <a:rPr lang="fr-FR" sz="2200" dirty="0">
                <a:solidFill>
                  <a:srgbClr val="002060"/>
                </a:solidFill>
              </a:rPr>
            </a:br>
            <a:r>
              <a:rPr lang="fr-FR" sz="2200" b="1" u="sng" dirty="0">
                <a:solidFill>
                  <a:srgbClr val="002060"/>
                </a:solidFill>
              </a:rPr>
              <a:t>OBJECTIFS:</a:t>
            </a:r>
            <a:r>
              <a:rPr lang="fr-FR" sz="2200" dirty="0">
                <a:solidFill>
                  <a:srgbClr val="002060"/>
                </a:solidFill>
              </a:rPr>
              <a:t/>
            </a:r>
            <a:br>
              <a:rPr lang="fr-FR" sz="2200" dirty="0">
                <a:solidFill>
                  <a:srgbClr val="002060"/>
                </a:solidFill>
              </a:rPr>
            </a:br>
            <a:r>
              <a:rPr lang="fr-FR" sz="2200" dirty="0">
                <a:solidFill>
                  <a:srgbClr val="002060"/>
                </a:solidFill>
              </a:rPr>
              <a:t/>
            </a:r>
            <a:br>
              <a:rPr lang="fr-FR" sz="2200" dirty="0">
                <a:solidFill>
                  <a:srgbClr val="002060"/>
                </a:solidFill>
              </a:rPr>
            </a:br>
            <a:r>
              <a:rPr lang="fr-FR" sz="2200" dirty="0">
                <a:solidFill>
                  <a:srgbClr val="002060"/>
                </a:solidFill>
              </a:rPr>
              <a:t>		-	</a:t>
            </a:r>
            <a:r>
              <a:rPr lang="fr-FR" sz="2200" dirty="0" smtClean="0">
                <a:solidFill>
                  <a:srgbClr val="002060"/>
                </a:solidFill>
              </a:rPr>
              <a:t>examen des thématiques recensées auprès des associations</a:t>
            </a:r>
            <a:br>
              <a:rPr lang="fr-FR" sz="2200" dirty="0" smtClean="0">
                <a:solidFill>
                  <a:srgbClr val="002060"/>
                </a:solidFill>
              </a:rPr>
            </a:br>
            <a:r>
              <a:rPr lang="fr-FR" sz="2200" dirty="0" smtClean="0">
                <a:solidFill>
                  <a:srgbClr val="002060"/>
                </a:solidFill>
              </a:rPr>
              <a:t>		- 	définition d’une méthode de travail</a:t>
            </a:r>
            <a:br>
              <a:rPr lang="fr-FR" sz="2200" dirty="0" smtClean="0">
                <a:solidFill>
                  <a:srgbClr val="002060"/>
                </a:solidFill>
              </a:rPr>
            </a:br>
            <a:r>
              <a:rPr lang="fr-FR" sz="2200" dirty="0">
                <a:solidFill>
                  <a:srgbClr val="002060"/>
                </a:solidFill>
              </a:rPr>
              <a:t/>
            </a:r>
            <a:br>
              <a:rPr lang="fr-FR" sz="2200" dirty="0">
                <a:solidFill>
                  <a:srgbClr val="002060"/>
                </a:solidFill>
              </a:rPr>
            </a:br>
            <a:endParaRPr lang="fr-FR" sz="2000" dirty="0">
              <a:solidFill>
                <a:srgbClr val="002060"/>
              </a:solidFill>
            </a:endParaRPr>
          </a:p>
        </p:txBody>
      </p:sp>
    </p:spTree>
    <p:extLst>
      <p:ext uri="{BB962C8B-B14F-4D97-AF65-F5344CB8AC3E}">
        <p14:creationId xmlns:p14="http://schemas.microsoft.com/office/powerpoint/2010/main" val="44677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644431" y="1036321"/>
            <a:ext cx="9117407" cy="430887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dirty="0">
                <a:solidFill>
                  <a:srgbClr val="00B050"/>
                </a:solidFill>
                <a:uFillTx/>
                <a:latin typeface="Trebuchet MS"/>
              </a:rPr>
              <a:t>Mardi 15 </a:t>
            </a:r>
            <a:r>
              <a:rPr lang="fr-FR" sz="3200" b="0" i="0" u="none" strike="noStrike" kern="1200" cap="none" spc="0" baseline="0" dirty="0" smtClean="0">
                <a:solidFill>
                  <a:srgbClr val="00B050"/>
                </a:solidFill>
                <a:uFillTx/>
                <a:latin typeface="Trebuchet MS"/>
              </a:rPr>
              <a:t>Novembre </a:t>
            </a:r>
            <a:r>
              <a:rPr lang="fr-FR" sz="3200" b="0" i="0" u="none" strike="noStrike" kern="1200" cap="none" spc="0" baseline="0" dirty="0">
                <a:solidFill>
                  <a:srgbClr val="00B050"/>
                </a:solidFill>
                <a:uFillTx/>
                <a:latin typeface="Trebuchet MS"/>
              </a:rPr>
              <a:t>2016 – Espace PALUMBO – Rencontre avec les délégués associatifs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dirty="0">
                <a:solidFill>
                  <a:srgbClr val="00B050"/>
                </a:solidFill>
                <a:uFillTx/>
                <a:latin typeface="Calibri"/>
              </a:rPr>
              <a:t/>
            </a:r>
            <a:br>
              <a:rPr lang="fr-FR" sz="2800" b="0" i="0" u="none" strike="noStrike" kern="1200" cap="none" spc="0" baseline="0" dirty="0">
                <a:solidFill>
                  <a:srgbClr val="00B050"/>
                </a:solidFill>
                <a:uFillTx/>
                <a:latin typeface="Calibri"/>
              </a:rPr>
            </a:br>
            <a:r>
              <a:rPr lang="fr-FR" sz="1800" b="0" i="0" u="none" strike="noStrike" kern="1200" cap="none" spc="0" baseline="0" dirty="0">
                <a:solidFill>
                  <a:srgbClr val="002060"/>
                </a:solidFill>
                <a:uFillTx/>
                <a:latin typeface="Calibri"/>
              </a:rPr>
              <a:t/>
            </a:r>
            <a:br>
              <a:rPr lang="fr-FR" sz="1800" b="0" i="0" u="none" strike="noStrike" kern="1200" cap="none" spc="0" baseline="0" dirty="0">
                <a:solidFill>
                  <a:srgbClr val="002060"/>
                </a:solidFill>
                <a:uFillTx/>
                <a:latin typeface="Calibri"/>
              </a:rPr>
            </a:br>
            <a:r>
              <a:rPr lang="fr-FR" sz="1800" b="0" i="0" u="none" strike="noStrike" kern="1200" cap="none" spc="0" baseline="0" dirty="0">
                <a:solidFill>
                  <a:srgbClr val="002060"/>
                </a:solidFill>
                <a:uFillTx/>
                <a:latin typeface="Calibri"/>
              </a:rPr>
              <a:t>- </a:t>
            </a:r>
            <a:r>
              <a:rPr lang="fr-FR" sz="2200" b="0" i="0" u="none" strike="noStrike" kern="1200" cap="none" spc="0" baseline="0" dirty="0">
                <a:solidFill>
                  <a:srgbClr val="002060"/>
                </a:solidFill>
                <a:uFillTx/>
                <a:latin typeface="Trebuchet MS"/>
              </a:rPr>
              <a:t>En présence des titulaires et suppléants de chaque association</a:t>
            </a:r>
            <a:r>
              <a:rPr lang="fr-FR" sz="1800" b="0" i="0" u="none" strike="noStrike" kern="1200" cap="none" spc="0" baseline="0" dirty="0">
                <a:solidFill>
                  <a:srgbClr val="002060"/>
                </a:solidFill>
                <a:uFillTx/>
                <a:latin typeface="Calibri"/>
              </a:rPr>
              <a:t/>
            </a:r>
            <a:br>
              <a:rPr lang="fr-FR" sz="1800" b="0" i="0" u="none" strike="noStrike" kern="1200" cap="none" spc="0" baseline="0" dirty="0">
                <a:solidFill>
                  <a:srgbClr val="002060"/>
                </a:solidFill>
                <a:uFillTx/>
                <a:latin typeface="Calibri"/>
              </a:rPr>
            </a:br>
            <a:r>
              <a:rPr lang="fr-FR" sz="1800" b="0" i="0" u="none" strike="noStrike" kern="1200" cap="none" spc="0" baseline="0" dirty="0">
                <a:solidFill>
                  <a:srgbClr val="002060"/>
                </a:solidFill>
                <a:uFillTx/>
                <a:latin typeface="Calibri"/>
              </a:rPr>
              <a:t/>
            </a:r>
            <a:br>
              <a:rPr lang="fr-FR" sz="1800" b="0" i="0" u="none" strike="noStrike" kern="1200" cap="none" spc="0" baseline="0" dirty="0">
                <a:solidFill>
                  <a:srgbClr val="002060"/>
                </a:solidFill>
                <a:uFillTx/>
                <a:latin typeface="Calibri"/>
              </a:rPr>
            </a:br>
            <a:r>
              <a:rPr lang="fr-FR" sz="2200" b="1" i="0" u="sng" strike="noStrike" kern="1200" cap="none" spc="0" baseline="0" dirty="0">
                <a:solidFill>
                  <a:srgbClr val="002060"/>
                </a:solidFill>
                <a:uFillTx/>
                <a:latin typeface="Trebuchet MS"/>
              </a:rPr>
              <a:t>OBJECTIFS: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2060"/>
                </a:solidFill>
                <a:uFillTx/>
                <a:latin typeface="Calibri"/>
              </a:rPr>
              <a:t/>
            </a:r>
            <a:br>
              <a:rPr lang="fr-FR" sz="1800" b="0" i="0" u="none" strike="noStrike" kern="1200" cap="none" spc="0" baseline="0" dirty="0">
                <a:solidFill>
                  <a:srgbClr val="002060"/>
                </a:solidFill>
                <a:uFillTx/>
                <a:latin typeface="Calibri"/>
              </a:rPr>
            </a:br>
            <a:r>
              <a:rPr lang="fr-FR" sz="1800" b="0" i="0" u="none" strike="noStrike" kern="1200" cap="none" spc="0" baseline="0" dirty="0" smtClean="0">
                <a:solidFill>
                  <a:srgbClr val="002060"/>
                </a:solidFill>
                <a:uFillTx/>
                <a:latin typeface="Calibri"/>
              </a:rPr>
              <a:t>-</a:t>
            </a:r>
            <a:r>
              <a:rPr lang="fr-FR" sz="2200" b="0" i="0" u="none" strike="noStrike" kern="1200" cap="none" spc="0" baseline="0" dirty="0" smtClean="0">
                <a:solidFill>
                  <a:srgbClr val="002060"/>
                </a:solidFill>
                <a:uFillTx/>
                <a:latin typeface="Trebuchet MS"/>
              </a:rPr>
              <a:t>Détermination</a:t>
            </a:r>
            <a:r>
              <a:rPr lang="fr-FR" sz="2200" b="0" i="0" u="none" strike="noStrike" kern="1200" cap="none" spc="0" dirty="0" smtClean="0">
                <a:solidFill>
                  <a:srgbClr val="002060"/>
                </a:solidFill>
                <a:uFillTx/>
                <a:latin typeface="Trebuchet MS"/>
              </a:rPr>
              <a:t> des chantiers à </a:t>
            </a:r>
            <a:r>
              <a:rPr lang="fr-FR" sz="2200" b="0" i="0" u="none" strike="noStrike" kern="1200" cap="none" spc="0" baseline="0" dirty="0" smtClean="0">
                <a:solidFill>
                  <a:srgbClr val="002060"/>
                </a:solidFill>
                <a:uFillTx/>
                <a:latin typeface="Trebuchet MS"/>
              </a:rPr>
              <a:t>aborder </a:t>
            </a:r>
            <a:r>
              <a:rPr lang="fr-FR" sz="2200" b="0" i="0" u="none" strike="noStrike" kern="1200" cap="none" spc="0" baseline="0" dirty="0">
                <a:solidFill>
                  <a:srgbClr val="002060"/>
                </a:solidFill>
                <a:uFillTx/>
                <a:latin typeface="Trebuchet MS"/>
              </a:rPr>
              <a:t>(prioritaires et secondaires)</a:t>
            </a:r>
            <a:br>
              <a:rPr lang="fr-FR" sz="2200" b="0" i="0" u="none" strike="noStrike" kern="1200" cap="none" spc="0" baseline="0" dirty="0">
                <a:solidFill>
                  <a:srgbClr val="002060"/>
                </a:solidFill>
                <a:uFillTx/>
                <a:latin typeface="Trebuchet MS"/>
              </a:rPr>
            </a:br>
            <a:r>
              <a:rPr lang="fr-FR" sz="2200" b="0" i="0" u="none" strike="noStrike" kern="1200" cap="none" spc="0" baseline="0" dirty="0" smtClean="0">
                <a:solidFill>
                  <a:srgbClr val="002060"/>
                </a:solidFill>
                <a:uFillTx/>
                <a:latin typeface="Trebuchet MS"/>
              </a:rPr>
              <a:t>-Structuration du travail</a:t>
            </a:r>
            <a:r>
              <a:rPr lang="fr-FR" sz="2200" b="0" i="0" u="none" strike="noStrike" kern="1200" cap="none" spc="0" dirty="0" smtClean="0">
                <a:solidFill>
                  <a:srgbClr val="002060"/>
                </a:solidFill>
                <a:uFillTx/>
                <a:latin typeface="Trebuchet MS"/>
              </a:rPr>
              <a:t> (mise en place des ateliers, </a:t>
            </a:r>
            <a:r>
              <a:rPr lang="fr-FR" sz="2200" b="0" i="0" u="none" strike="noStrike" kern="1200" cap="none" spc="0" baseline="0" dirty="0" smtClean="0">
                <a:solidFill>
                  <a:srgbClr val="002060"/>
                </a:solidFill>
                <a:uFillTx/>
                <a:latin typeface="Trebuchet MS"/>
              </a:rPr>
              <a:t>calendrier </a:t>
            </a:r>
            <a:r>
              <a:rPr lang="fr-FR" sz="2200" b="0" i="0" u="none" strike="noStrike" kern="1200" cap="none" spc="0" baseline="0" dirty="0">
                <a:solidFill>
                  <a:srgbClr val="002060"/>
                </a:solidFill>
                <a:uFillTx/>
                <a:latin typeface="Trebuchet MS"/>
              </a:rPr>
              <a:t>de mise en </a:t>
            </a:r>
            <a:r>
              <a:rPr lang="fr-FR" sz="2200" b="0" i="0" u="none" strike="noStrike" kern="1200" cap="none" spc="0" baseline="0" dirty="0" smtClean="0">
                <a:solidFill>
                  <a:srgbClr val="002060"/>
                </a:solidFill>
                <a:uFillTx/>
                <a:latin typeface="Trebuchet MS"/>
              </a:rPr>
              <a:t>œuvre)</a:t>
            </a:r>
            <a:r>
              <a:rPr lang="fr-FR" sz="1800" b="0" i="0" u="none" strike="noStrike" kern="1200" cap="none" spc="0" baseline="0" dirty="0">
                <a:solidFill>
                  <a:srgbClr val="002060"/>
                </a:solidFill>
                <a:uFillTx/>
                <a:latin typeface="Calibri"/>
              </a:rPr>
              <a:t/>
            </a:r>
            <a:br>
              <a:rPr lang="fr-FR" sz="1800" b="0" i="0" u="none" strike="noStrike" kern="1200" cap="none" spc="0" baseline="0" dirty="0">
                <a:solidFill>
                  <a:srgbClr val="002060"/>
                </a:solidFill>
                <a:uFillTx/>
                <a:latin typeface="Calibri"/>
              </a:rPr>
            </a:br>
            <a:endParaRPr lang="fr-FR"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97508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834088" y="1584966"/>
            <a:ext cx="8596667" cy="3396337"/>
          </a:xfrm>
        </p:spPr>
        <p:txBody>
          <a:bodyPr anchorCtr="1"/>
          <a:lstStyle/>
          <a:p>
            <a:pPr lvl="0" algn="ctr"/>
            <a:r>
              <a:rPr lang="fr-FR" sz="6600">
                <a:solidFill>
                  <a:srgbClr val="C00000"/>
                </a:solidFill>
              </a:rPr>
              <a:t>Merci pour votre participation à cette démarche</a:t>
            </a:r>
          </a:p>
        </p:txBody>
      </p:sp>
    </p:spTree>
    <p:extLst>
      <p:ext uri="{BB962C8B-B14F-4D97-AF65-F5344CB8AC3E}">
        <p14:creationId xmlns:p14="http://schemas.microsoft.com/office/powerpoint/2010/main" val="99071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81656" y="1010073"/>
            <a:ext cx="8596795" cy="4336980"/>
          </a:xfrm>
        </p:spPr>
        <p:txBody>
          <a:bodyPr anchorCtr="1"/>
          <a:lstStyle/>
          <a:p>
            <a:pPr lvl="0" algn="ctr"/>
            <a:r>
              <a:rPr lang="fr-FR" sz="8800" dirty="0">
                <a:solidFill>
                  <a:srgbClr val="C00000"/>
                </a:solidFill>
              </a:rPr>
              <a:t>Présentation </a:t>
            </a:r>
            <a:br>
              <a:rPr lang="fr-FR" sz="8800" dirty="0">
                <a:solidFill>
                  <a:srgbClr val="C00000"/>
                </a:solidFill>
              </a:rPr>
            </a:br>
            <a:r>
              <a:rPr lang="fr-FR" sz="8800" dirty="0">
                <a:solidFill>
                  <a:srgbClr val="C00000"/>
                </a:solidFill>
              </a:rPr>
              <a:t>de la </a:t>
            </a:r>
            <a:br>
              <a:rPr lang="fr-FR" sz="8800" dirty="0">
                <a:solidFill>
                  <a:srgbClr val="C00000"/>
                </a:solidFill>
              </a:rPr>
            </a:br>
            <a:r>
              <a:rPr lang="fr-FR" sz="8800" dirty="0">
                <a:solidFill>
                  <a:srgbClr val="C00000"/>
                </a:solidFill>
              </a:rPr>
              <a:t>démarche</a:t>
            </a:r>
          </a:p>
        </p:txBody>
      </p:sp>
    </p:spTree>
    <p:extLst>
      <p:ext uri="{BB962C8B-B14F-4D97-AF65-F5344CB8AC3E}">
        <p14:creationId xmlns:p14="http://schemas.microsoft.com/office/powerpoint/2010/main" val="187376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70148" y="402733"/>
            <a:ext cx="9057030" cy="6215781"/>
          </a:xfrm>
        </p:spPr>
        <p:txBody>
          <a:bodyPr>
            <a:normAutofit/>
          </a:bodyPr>
          <a:lstStyle/>
          <a:p>
            <a:r>
              <a:rPr lang="fr-FR" dirty="0" smtClean="0"/>
              <a:t>Contexte local</a:t>
            </a:r>
          </a:p>
          <a:p>
            <a:pPr lvl="1"/>
            <a:r>
              <a:rPr lang="fr-FR" sz="2400" dirty="0" smtClean="0"/>
              <a:t>L’aboutissement d’une réflexion sur les attentes et besoins des associations, et le partenariat avec la Commune </a:t>
            </a:r>
          </a:p>
          <a:p>
            <a:pPr marL="457200" lvl="1" indent="0">
              <a:buNone/>
            </a:pPr>
            <a:endParaRPr lang="fr-FR" dirty="0" smtClean="0"/>
          </a:p>
          <a:p>
            <a:r>
              <a:rPr lang="fr-FR" dirty="0" smtClean="0"/>
              <a:t>Axe politique de démarche participative</a:t>
            </a:r>
          </a:p>
          <a:p>
            <a:pPr lvl="1"/>
            <a:r>
              <a:rPr lang="fr-FR" sz="2000" dirty="0" smtClean="0"/>
              <a:t>Démarche de concertation pour une </a:t>
            </a:r>
            <a:r>
              <a:rPr lang="fr-FR" sz="2000" dirty="0" err="1" smtClean="0"/>
              <a:t>co</a:t>
            </a:r>
            <a:r>
              <a:rPr lang="fr-FR" sz="2000" dirty="0" smtClean="0"/>
              <a:t>-construction d’une politique associative Saint-</a:t>
            </a:r>
            <a:r>
              <a:rPr lang="fr-FR" sz="2000" dirty="0" err="1" smtClean="0"/>
              <a:t>Jeannaise</a:t>
            </a:r>
            <a:r>
              <a:rPr lang="fr-FR" sz="2000" dirty="0" smtClean="0"/>
              <a:t> (objectifs communs)</a:t>
            </a:r>
          </a:p>
          <a:p>
            <a:pPr marL="457200" lvl="1" indent="0">
              <a:buNone/>
            </a:pPr>
            <a:endParaRPr lang="fr-FR" sz="2000" dirty="0" smtClean="0"/>
          </a:p>
          <a:p>
            <a:pPr lvl="1"/>
            <a:r>
              <a:rPr lang="fr-FR" sz="2000" dirty="0" smtClean="0"/>
              <a:t>Démarche transversale regroupant tous les champs associatifs (sport, culture, éducation et famille, jeunesse, affaires sociales et solidarité, santé, vie citoyenne dans les quartiers, …)</a:t>
            </a:r>
          </a:p>
          <a:p>
            <a:pPr marL="457200" lvl="1" indent="0">
              <a:buNone/>
            </a:pPr>
            <a:r>
              <a:rPr lang="fr-FR" sz="2000" dirty="0" smtClean="0"/>
              <a:t> </a:t>
            </a:r>
          </a:p>
          <a:p>
            <a:endParaRPr lang="fr-FR" dirty="0" smtClean="0"/>
          </a:p>
          <a:p>
            <a:endParaRPr lang="fr-FR" dirty="0" smtClean="0"/>
          </a:p>
        </p:txBody>
      </p:sp>
    </p:spTree>
    <p:extLst>
      <p:ext uri="{BB962C8B-B14F-4D97-AF65-F5344CB8AC3E}">
        <p14:creationId xmlns:p14="http://schemas.microsoft.com/office/powerpoint/2010/main" val="105536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3"/>
          <p:cNvSpPr>
            <a:spLocks noGrp="1"/>
          </p:cNvSpPr>
          <p:nvPr>
            <p:ph idx="1"/>
          </p:nvPr>
        </p:nvSpPr>
        <p:spPr>
          <a:xfrm>
            <a:off x="470148" y="402733"/>
            <a:ext cx="9057030" cy="6215781"/>
          </a:xfrm>
        </p:spPr>
        <p:txBody>
          <a:bodyPr>
            <a:normAutofit/>
          </a:bodyPr>
          <a:lstStyle/>
          <a:p>
            <a:pPr marL="457200" lvl="1" indent="0">
              <a:buNone/>
            </a:pPr>
            <a:r>
              <a:rPr lang="fr-FR" dirty="0" smtClean="0"/>
              <a:t> </a:t>
            </a:r>
          </a:p>
          <a:p>
            <a:r>
              <a:rPr lang="fr-FR" sz="3600" dirty="0" smtClean="0"/>
              <a:t>Objectifs</a:t>
            </a:r>
          </a:p>
          <a:p>
            <a:pPr lvl="1"/>
            <a:r>
              <a:rPr lang="fr-FR" sz="2400" dirty="0" smtClean="0"/>
              <a:t>Favoriser la confiance</a:t>
            </a:r>
          </a:p>
          <a:p>
            <a:pPr lvl="1"/>
            <a:r>
              <a:rPr lang="fr-FR" sz="2400" dirty="0" smtClean="0"/>
              <a:t>Aider les associations en difficultés</a:t>
            </a:r>
          </a:p>
          <a:p>
            <a:pPr lvl="1"/>
            <a:r>
              <a:rPr lang="fr-FR" sz="2400" dirty="0" smtClean="0"/>
              <a:t>Maintenir l’activité associative</a:t>
            </a:r>
          </a:p>
          <a:p>
            <a:pPr lvl="1"/>
            <a:r>
              <a:rPr lang="fr-FR" sz="2400" dirty="0" smtClean="0"/>
              <a:t>Innover</a:t>
            </a:r>
          </a:p>
          <a:p>
            <a:pPr lvl="1"/>
            <a:r>
              <a:rPr lang="fr-FR" sz="2400" dirty="0" smtClean="0"/>
              <a:t>Se conformer aux directives de l’Etat</a:t>
            </a:r>
          </a:p>
          <a:p>
            <a:pPr lvl="1"/>
            <a:endParaRPr lang="fr-FR" dirty="0" smtClean="0"/>
          </a:p>
          <a:p>
            <a:endParaRPr lang="fr-FR" dirty="0" smtClean="0"/>
          </a:p>
          <a:p>
            <a:endParaRPr lang="fr-FR" dirty="0" smtClean="0"/>
          </a:p>
        </p:txBody>
      </p:sp>
    </p:spTree>
    <p:extLst>
      <p:ext uri="{BB962C8B-B14F-4D97-AF65-F5344CB8AC3E}">
        <p14:creationId xmlns:p14="http://schemas.microsoft.com/office/powerpoint/2010/main" val="179384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3"/>
          <p:cNvSpPr>
            <a:spLocks noGrp="1"/>
          </p:cNvSpPr>
          <p:nvPr>
            <p:ph idx="1"/>
          </p:nvPr>
        </p:nvSpPr>
        <p:spPr>
          <a:xfrm>
            <a:off x="470148" y="402733"/>
            <a:ext cx="9057030" cy="6215781"/>
          </a:xfrm>
        </p:spPr>
        <p:txBody>
          <a:bodyPr>
            <a:normAutofit/>
          </a:bodyPr>
          <a:lstStyle/>
          <a:p>
            <a:pPr marL="457200" lvl="1" indent="0">
              <a:buNone/>
            </a:pPr>
            <a:endParaRPr lang="fr-FR" dirty="0" smtClean="0"/>
          </a:p>
          <a:p>
            <a:r>
              <a:rPr lang="fr-FR" dirty="0" smtClean="0"/>
              <a:t>Accompagnement</a:t>
            </a:r>
          </a:p>
          <a:p>
            <a:pPr lvl="1"/>
            <a:r>
              <a:rPr lang="fr-FR" b="1" dirty="0"/>
              <a:t>Signature d’une convention de partenariat avec le Mouvement Associatif Régional, fédération d’associations (né à l’issue du centième anniversaire de la loi 1901), dont le rôle est d’être le porte-parole auprès des pouvoirs publics de la dynamique associative.</a:t>
            </a:r>
          </a:p>
          <a:p>
            <a:pPr lvl="1"/>
            <a:endParaRPr lang="fr-FR" dirty="0" smtClean="0"/>
          </a:p>
          <a:p>
            <a:r>
              <a:rPr lang="fr-FR" dirty="0" smtClean="0"/>
              <a:t>Propositions d’axes de travail</a:t>
            </a:r>
          </a:p>
          <a:p>
            <a:pPr lvl="1"/>
            <a:r>
              <a:rPr lang="fr-FR" b="1" dirty="0" smtClean="0"/>
              <a:t>Formation, conférences thématiques</a:t>
            </a:r>
          </a:p>
          <a:p>
            <a:pPr lvl="1"/>
            <a:r>
              <a:rPr lang="fr-FR" b="1" dirty="0" smtClean="0"/>
              <a:t>Projets inter-associatifs</a:t>
            </a:r>
          </a:p>
          <a:p>
            <a:pPr lvl="1"/>
            <a:r>
              <a:rPr lang="fr-FR" b="1" dirty="0" smtClean="0"/>
              <a:t>Financement des projets (privés, publics)</a:t>
            </a:r>
          </a:p>
          <a:p>
            <a:pPr lvl="1"/>
            <a:r>
              <a:rPr lang="fr-FR" b="1" dirty="0" smtClean="0"/>
              <a:t>Mutualisation des moyens</a:t>
            </a:r>
          </a:p>
          <a:p>
            <a:pPr lvl="1"/>
            <a:r>
              <a:rPr lang="fr-FR" b="1" dirty="0" smtClean="0"/>
              <a:t>Valorisation du bénévolat</a:t>
            </a:r>
          </a:p>
          <a:p>
            <a:pPr lvl="1"/>
            <a:r>
              <a:rPr lang="fr-FR" b="1" dirty="0" smtClean="0"/>
              <a:t>Relations avec les entreprises</a:t>
            </a:r>
          </a:p>
          <a:p>
            <a:pPr lvl="1"/>
            <a:r>
              <a:rPr lang="fr-FR" b="1" dirty="0" smtClean="0"/>
              <a:t>Innovation </a:t>
            </a:r>
          </a:p>
          <a:p>
            <a:pPr lvl="1"/>
            <a:r>
              <a:rPr lang="fr-FR" b="1" dirty="0" smtClean="0"/>
              <a:t>Autres </a:t>
            </a:r>
          </a:p>
          <a:p>
            <a:pPr marL="457200" lvl="1" indent="0">
              <a:buNone/>
            </a:pPr>
            <a:endParaRPr lang="fr-FR" dirty="0" smtClean="0"/>
          </a:p>
          <a:p>
            <a:endParaRPr lang="fr-FR" dirty="0" smtClean="0"/>
          </a:p>
          <a:p>
            <a:pPr lvl="1"/>
            <a:endParaRPr lang="fr-FR" sz="3200" dirty="0" smtClean="0">
              <a:latin typeface="Arial" pitchFamily="18"/>
            </a:endParaRPr>
          </a:p>
          <a:p>
            <a:endParaRPr lang="fr-FR" dirty="0" smtClean="0"/>
          </a:p>
          <a:p>
            <a:endParaRPr lang="fr-FR" dirty="0" smtClean="0"/>
          </a:p>
        </p:txBody>
      </p:sp>
    </p:spTree>
    <p:extLst>
      <p:ext uri="{BB962C8B-B14F-4D97-AF65-F5344CB8AC3E}">
        <p14:creationId xmlns:p14="http://schemas.microsoft.com/office/powerpoint/2010/main" val="8476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3"/>
          <p:cNvSpPr>
            <a:spLocks noGrp="1"/>
          </p:cNvSpPr>
          <p:nvPr>
            <p:ph idx="1"/>
          </p:nvPr>
        </p:nvSpPr>
        <p:spPr>
          <a:xfrm>
            <a:off x="470148" y="402733"/>
            <a:ext cx="9057030" cy="6215781"/>
          </a:xfrm>
        </p:spPr>
        <p:txBody>
          <a:bodyPr>
            <a:normAutofit/>
          </a:bodyPr>
          <a:lstStyle/>
          <a:p>
            <a:pPr marL="457200" lvl="1" indent="0">
              <a:buNone/>
            </a:pPr>
            <a:endParaRPr lang="fr-FR" dirty="0" smtClean="0"/>
          </a:p>
          <a:p>
            <a:pPr marL="457200" lvl="1" indent="0">
              <a:buNone/>
            </a:pPr>
            <a:endParaRPr lang="fr-FR" dirty="0" smtClean="0"/>
          </a:p>
          <a:p>
            <a:r>
              <a:rPr lang="fr-FR" dirty="0" smtClean="0"/>
              <a:t>Aboutissement possible</a:t>
            </a:r>
          </a:p>
          <a:p>
            <a:pPr lvl="1"/>
            <a:r>
              <a:rPr lang="fr-FR" b="1" dirty="0"/>
              <a:t>Charte locale de partenariat</a:t>
            </a:r>
          </a:p>
          <a:p>
            <a:pPr lvl="1"/>
            <a:r>
              <a:rPr lang="fr-FR" b="1" dirty="0"/>
              <a:t>Projet de création d’une maison des associations</a:t>
            </a:r>
          </a:p>
          <a:p>
            <a:endParaRPr lang="fr-FR" dirty="0" smtClean="0"/>
          </a:p>
          <a:p>
            <a:r>
              <a:rPr lang="fr-FR" dirty="0" smtClean="0"/>
              <a:t>Contexte national</a:t>
            </a:r>
          </a:p>
          <a:p>
            <a:pPr lvl="1"/>
            <a:r>
              <a:rPr lang="fr-FR" b="1" dirty="0"/>
              <a:t>Présentation par Monsieur Montagne</a:t>
            </a:r>
          </a:p>
          <a:p>
            <a:endParaRPr lang="fr-FR" dirty="0" smtClean="0"/>
          </a:p>
          <a:p>
            <a:pPr lvl="1"/>
            <a:endParaRPr lang="fr-FR" sz="3200" dirty="0" smtClean="0">
              <a:latin typeface="Arial" pitchFamily="18"/>
            </a:endParaRPr>
          </a:p>
          <a:p>
            <a:endParaRPr lang="fr-FR" dirty="0" smtClean="0"/>
          </a:p>
          <a:p>
            <a:endParaRPr lang="fr-FR" dirty="0" smtClean="0"/>
          </a:p>
        </p:txBody>
      </p:sp>
    </p:spTree>
    <p:extLst>
      <p:ext uri="{BB962C8B-B14F-4D97-AF65-F5344CB8AC3E}">
        <p14:creationId xmlns:p14="http://schemas.microsoft.com/office/powerpoint/2010/main" val="96968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81656" y="1010073"/>
            <a:ext cx="8596795" cy="4336980"/>
          </a:xfrm>
        </p:spPr>
        <p:txBody>
          <a:bodyPr anchorCtr="1"/>
          <a:lstStyle/>
          <a:p>
            <a:pPr lvl="0" algn="ctr"/>
            <a:r>
              <a:rPr lang="fr-FR" sz="8800">
                <a:solidFill>
                  <a:srgbClr val="C00000"/>
                </a:solidFill>
              </a:rPr>
              <a:t>Présentation </a:t>
            </a:r>
            <a:br>
              <a:rPr lang="fr-FR" sz="8800">
                <a:solidFill>
                  <a:srgbClr val="C00000"/>
                </a:solidFill>
              </a:rPr>
            </a:br>
            <a:r>
              <a:rPr lang="fr-FR" sz="8800">
                <a:solidFill>
                  <a:srgbClr val="C00000"/>
                </a:solidFill>
              </a:rPr>
              <a:t>du contexte national</a:t>
            </a:r>
          </a:p>
        </p:txBody>
      </p:sp>
    </p:spTree>
    <p:extLst>
      <p:ext uri="{BB962C8B-B14F-4D97-AF65-F5344CB8AC3E}">
        <p14:creationId xmlns:p14="http://schemas.microsoft.com/office/powerpoint/2010/main" val="402926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mage 1"/>
          <p:cNvSpPr>
            <a:spLocks noChangeAspect="1"/>
          </p:cNvSpPr>
          <p:nvPr/>
        </p:nvSpPr>
        <p:spPr bwMode="auto">
          <a:xfrm>
            <a:off x="3792538" y="1196975"/>
            <a:ext cx="25892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2"/>
              </a:buBlip>
              <a:defRPr sz="2400">
                <a:solidFill>
                  <a:schemeClr val="tx1"/>
                </a:solidFill>
                <a:latin typeface="Verdana" panose="020B0604030504040204" pitchFamily="34" charset="0"/>
              </a:defRPr>
            </a:lvl1pPr>
            <a:lvl2pPr marL="742950" indent="-285750" eaLnBrk="0" hangingPunct="0">
              <a:spcBef>
                <a:spcPct val="20000"/>
              </a:spcBef>
              <a:buChar char="–"/>
              <a:defRPr sz="2000">
                <a:solidFill>
                  <a:schemeClr val="tx1"/>
                </a:solidFill>
                <a:latin typeface="Verdana" panose="020B0604030504040204" pitchFamily="34" charset="0"/>
              </a:defRPr>
            </a:lvl2pPr>
            <a:lvl3pPr marL="1143000" indent="-228600" eaLnBrk="0" hangingPunct="0">
              <a:spcBef>
                <a:spcPct val="20000"/>
              </a:spcBef>
              <a:buChar char="•"/>
              <a:defRPr>
                <a:solidFill>
                  <a:schemeClr val="tx1"/>
                </a:solidFill>
                <a:latin typeface="Verdana" panose="020B0604030504040204" pitchFamily="34" charset="0"/>
              </a:defRPr>
            </a:lvl3pPr>
            <a:lvl4pPr marL="1600200" indent="-228600" eaLnBrk="0" hangingPunct="0">
              <a:spcBef>
                <a:spcPct val="20000"/>
              </a:spcBef>
              <a:buChar char="–"/>
              <a:defRPr sz="1600">
                <a:solidFill>
                  <a:schemeClr val="tx1"/>
                </a:solidFill>
                <a:latin typeface="Verdana" panose="020B0604030504040204" pitchFamily="34" charset="0"/>
              </a:defRPr>
            </a:lvl4pPr>
            <a:lvl5pPr marL="2057400" indent="-228600" eaLnBrk="0" hangingPunct="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eaLnBrk="1" hangingPunct="1">
              <a:spcBef>
                <a:spcPct val="0"/>
              </a:spcBef>
              <a:buFontTx/>
              <a:buNone/>
            </a:pPr>
            <a:endParaRPr lang="fr-FR" altLang="fr-FR" sz="1800">
              <a:latin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509" y="115889"/>
            <a:ext cx="4535487" cy="659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9" y="115889"/>
            <a:ext cx="2931840"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867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TotalTime>
  <Words>1311</Words>
  <Application>Microsoft Office PowerPoint</Application>
  <PresentationFormat>Grand écran</PresentationFormat>
  <Paragraphs>203</Paragraphs>
  <Slides>29</Slides>
  <Notes>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29</vt:i4>
      </vt:variant>
    </vt:vector>
  </HeadingPairs>
  <TitlesOfParts>
    <vt:vector size="42" baseType="lpstr">
      <vt:lpstr>Arial Unicode MS</vt:lpstr>
      <vt:lpstr>Microsoft YaHei</vt:lpstr>
      <vt:lpstr>Aharoni</vt:lpstr>
      <vt:lpstr>Arial</vt:lpstr>
      <vt:lpstr>Calibri</vt:lpstr>
      <vt:lpstr>Courier New</vt:lpstr>
      <vt:lpstr>Mangal</vt:lpstr>
      <vt:lpstr>Tahoma</vt:lpstr>
      <vt:lpstr>Times New Roman</vt:lpstr>
      <vt:lpstr>Trebuchet MS</vt:lpstr>
      <vt:lpstr>Wingdings</vt:lpstr>
      <vt:lpstr>Wingdings 3</vt:lpstr>
      <vt:lpstr>Facette</vt:lpstr>
      <vt:lpstr>Projet de co-construction d’une politique associative concertée en partenariat avec     </vt:lpstr>
      <vt:lpstr>Présentation PowerPoint</vt:lpstr>
      <vt:lpstr>Présentation  de la  démarche</vt:lpstr>
      <vt:lpstr>Présentation PowerPoint</vt:lpstr>
      <vt:lpstr>Présentation PowerPoint</vt:lpstr>
      <vt:lpstr>Présentation PowerPoint</vt:lpstr>
      <vt:lpstr>Présentation PowerPoint</vt:lpstr>
      <vt:lpstr>Présentation  du contexte national</vt:lpstr>
      <vt:lpstr>Présentation PowerPoint</vt:lpstr>
      <vt:lpstr>   </vt:lpstr>
      <vt:lpstr>        </vt:lpstr>
      <vt:lpstr>Principaux apports de la loi ESS pour les associations </vt:lpstr>
      <vt:lpstr>Présentation PowerPoint</vt:lpstr>
      <vt:lpstr>D’autres apports de la loi ESS  pour les associations </vt:lpstr>
      <vt:lpstr>Présentation PowerPoint</vt:lpstr>
      <vt:lpstr>Présentation PowerPoint</vt:lpstr>
      <vt:lpstr>Présentation PowerPoint</vt:lpstr>
      <vt:lpstr>Quelques pistes de travail à discuter localement </vt:lpstr>
      <vt:lpstr>Questions-Réponses</vt:lpstr>
      <vt:lpstr>Adhésion à la démarche</vt:lpstr>
      <vt:lpstr>1- Fiche d’inscription</vt:lpstr>
      <vt:lpstr>Présentation PowerPoint</vt:lpstr>
      <vt:lpstr>2- Fiche synthétique  </vt:lpstr>
      <vt:lpstr>Présentation PowerPoint</vt:lpstr>
      <vt:lpstr>Quelques précisions…</vt:lpstr>
      <vt:lpstr>Prochaines échéances de la démarche</vt:lpstr>
      <vt:lpstr>Jeudi 10 Novembre 2016 – Comité de Pilotage:  - Animé par Madame Arrault avec Mesdames, Messieurs les adjoints des divers secteurs associatifs, Monsieur le président de l’Office Municipal des Sports et Monsieur le délégué régional du Mouvement Associatif  OBJECTIFS:    - examen des thématiques recensées auprès des associations   -  définition d’une méthode de travail  </vt:lpstr>
      <vt:lpstr>Présentation PowerPoint</vt:lpstr>
      <vt:lpstr>Merci pour votre participation à cette démarche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co-construction d’une politique associative concertée en partenariat avec     </dc:title>
  <dc:creator>Cécile Périé</dc:creator>
  <cp:lastModifiedBy>Cécile Périé</cp:lastModifiedBy>
  <cp:revision>3</cp:revision>
  <dcterms:created xsi:type="dcterms:W3CDTF">2016-10-11T15:21:43Z</dcterms:created>
  <dcterms:modified xsi:type="dcterms:W3CDTF">2016-10-11T15:56:57Z</dcterms:modified>
</cp:coreProperties>
</file>